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4" r:id="rId3"/>
    <p:sldId id="294" r:id="rId4"/>
    <p:sldId id="287" r:id="rId5"/>
    <p:sldId id="264" r:id="rId6"/>
    <p:sldId id="300" r:id="rId7"/>
    <p:sldId id="268" r:id="rId8"/>
    <p:sldId id="271" r:id="rId9"/>
    <p:sldId id="274" r:id="rId10"/>
    <p:sldId id="292" r:id="rId11"/>
    <p:sldId id="297" r:id="rId12"/>
    <p:sldId id="298" r:id="rId13"/>
    <p:sldId id="301" r:id="rId14"/>
    <p:sldId id="302" r:id="rId15"/>
    <p:sldId id="303" r:id="rId16"/>
    <p:sldId id="277" r:id="rId17"/>
    <p:sldId id="278" r:id="rId18"/>
    <p:sldId id="279" r:id="rId19"/>
    <p:sldId id="280" r:id="rId20"/>
    <p:sldId id="293" r:id="rId21"/>
    <p:sldId id="281" r:id="rId22"/>
    <p:sldId id="282" r:id="rId23"/>
    <p:sldId id="30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4F0"/>
    <a:srgbClr val="0D2BB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39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My%20Documents\SLH-2014%20(2)\stresing%20nil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8560388284797727E-2"/>
          <c:y val="5.1400554097404488E-2"/>
          <c:w val="0.59199370911969362"/>
          <c:h val="0.65111475648878392"/>
        </c:manualLayout>
      </c:layout>
      <c:lineChart>
        <c:grouping val="standard"/>
        <c:ser>
          <c:idx val="0"/>
          <c:order val="0"/>
          <c:tx>
            <c:strRef>
              <c:f>Sheet1!$B$3</c:f>
              <c:strCache>
                <c:ptCount val="1"/>
                <c:pt idx="0">
                  <c:v>kelangsungan hidup</c:v>
                </c:pt>
              </c:strCache>
            </c:strRef>
          </c:tx>
          <c:cat>
            <c:strRef>
              <c:f>Sheet1!$C$2:$L$2</c:f>
              <c:strCache>
                <c:ptCount val="10"/>
                <c:pt idx="0">
                  <c:v>15 mnt</c:v>
                </c:pt>
                <c:pt idx="1">
                  <c:v>30 mnt</c:v>
                </c:pt>
                <c:pt idx="2">
                  <c:v>45 mnt</c:v>
                </c:pt>
                <c:pt idx="3">
                  <c:v>60 mnt</c:v>
                </c:pt>
                <c:pt idx="4">
                  <c:v>75 mnt</c:v>
                </c:pt>
                <c:pt idx="5">
                  <c:v>90 mnt</c:v>
                </c:pt>
                <c:pt idx="6">
                  <c:v>105 mnt</c:v>
                </c:pt>
                <c:pt idx="7">
                  <c:v>120 mnt</c:v>
                </c:pt>
                <c:pt idx="8">
                  <c:v>150 mnt</c:v>
                </c:pt>
                <c:pt idx="9">
                  <c:v>180 mnt</c:v>
                </c:pt>
              </c:strCache>
            </c:strRef>
          </c:cat>
          <c:val>
            <c:numRef>
              <c:f>Sheet1!$C$3:$L$3</c:f>
              <c:numCache>
                <c:formatCode>General</c:formatCode>
                <c:ptCount val="10"/>
                <c:pt idx="0">
                  <c:v>54</c:v>
                </c:pt>
                <c:pt idx="1">
                  <c:v>54</c:v>
                </c:pt>
                <c:pt idx="2">
                  <c:v>54</c:v>
                </c:pt>
                <c:pt idx="3">
                  <c:v>54</c:v>
                </c:pt>
                <c:pt idx="4">
                  <c:v>54</c:v>
                </c:pt>
                <c:pt idx="5">
                  <c:v>54</c:v>
                </c:pt>
                <c:pt idx="6">
                  <c:v>54</c:v>
                </c:pt>
                <c:pt idx="7">
                  <c:v>52</c:v>
                </c:pt>
                <c:pt idx="8">
                  <c:v>49</c:v>
                </c:pt>
                <c:pt idx="9">
                  <c:v>31</c:v>
                </c:pt>
              </c:numCache>
            </c:numRef>
          </c:val>
        </c:ser>
        <c:ser>
          <c:idx val="1"/>
          <c:order val="1"/>
          <c:tx>
            <c:strRef>
              <c:f>Sheet1!$B$4</c:f>
              <c:strCache>
                <c:ptCount val="1"/>
              </c:strCache>
            </c:strRef>
          </c:tx>
          <c:cat>
            <c:strRef>
              <c:f>Sheet1!$C$2:$L$2</c:f>
              <c:strCache>
                <c:ptCount val="10"/>
                <c:pt idx="0">
                  <c:v>15 mnt</c:v>
                </c:pt>
                <c:pt idx="1">
                  <c:v>30 mnt</c:v>
                </c:pt>
                <c:pt idx="2">
                  <c:v>45 mnt</c:v>
                </c:pt>
                <c:pt idx="3">
                  <c:v>60 mnt</c:v>
                </c:pt>
                <c:pt idx="4">
                  <c:v>75 mnt</c:v>
                </c:pt>
                <c:pt idx="5">
                  <c:v>90 mnt</c:v>
                </c:pt>
                <c:pt idx="6">
                  <c:v>105 mnt</c:v>
                </c:pt>
                <c:pt idx="7">
                  <c:v>120 mnt</c:v>
                </c:pt>
                <c:pt idx="8">
                  <c:v>150 mnt</c:v>
                </c:pt>
                <c:pt idx="9">
                  <c:v>180 mnt</c:v>
                </c:pt>
              </c:strCache>
            </c:strRef>
          </c:cat>
          <c:val>
            <c:numRef>
              <c:f>Sheet1!$C$4:$L$4</c:f>
              <c:numCache>
                <c:formatCode>General</c:formatCode>
                <c:ptCount val="10"/>
              </c:numCache>
            </c:numRef>
          </c:val>
        </c:ser>
        <c:marker val="1"/>
        <c:axId val="55137024"/>
        <c:axId val="55138560"/>
      </c:lineChart>
      <c:catAx>
        <c:axId val="55137024"/>
        <c:scaling>
          <c:orientation val="minMax"/>
        </c:scaling>
        <c:axPos val="b"/>
        <c:tickLblPos val="nextTo"/>
        <c:txPr>
          <a:bodyPr/>
          <a:lstStyle/>
          <a:p>
            <a:pPr algn="just">
              <a:defRPr/>
            </a:pPr>
            <a:endParaRPr lang="en-US"/>
          </a:p>
        </c:txPr>
        <c:crossAx val="55138560"/>
        <c:crosses val="autoZero"/>
        <c:auto val="1"/>
        <c:lblAlgn val="l"/>
        <c:lblOffset val="100"/>
      </c:catAx>
      <c:valAx>
        <c:axId val="55138560"/>
        <c:scaling>
          <c:orientation val="minMax"/>
        </c:scaling>
        <c:axPos val="l"/>
        <c:majorGridlines/>
        <c:numFmt formatCode="General" sourceLinked="1"/>
        <c:tickLblPos val="nextTo"/>
        <c:crossAx val="55137024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0.64865</cdr:x>
      <cdr:y>0.33672</cdr:y>
    </cdr:from>
    <cdr:to>
      <cdr:x>0.80556</cdr:x>
      <cdr:y>0.4209</cdr:y>
    </cdr:to>
    <cdr:sp macro="" textlink="">
      <cdr:nvSpPr>
        <cdr:cNvPr id="2" name="Oval 1"/>
        <cdr:cNvSpPr/>
      </cdr:nvSpPr>
      <cdr:spPr>
        <a:xfrm xmlns:a="http://schemas.openxmlformats.org/drawingml/2006/main">
          <a:off x="3558752" y="1462510"/>
          <a:ext cx="860847" cy="36562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1" dirty="0" smtClean="0"/>
            <a:t>31 %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0.52703</cdr:x>
      <cdr:y>0.05263</cdr:y>
    </cdr:from>
    <cdr:to>
      <cdr:x>0.68056</cdr:x>
      <cdr:y>0.12281</cdr:y>
    </cdr:to>
    <cdr:sp macro="" textlink="">
      <cdr:nvSpPr>
        <cdr:cNvPr id="4" name="Rounded Rectangle 3"/>
        <cdr:cNvSpPr/>
      </cdr:nvSpPr>
      <cdr:spPr>
        <a:xfrm xmlns:a="http://schemas.openxmlformats.org/drawingml/2006/main">
          <a:off x="2891497" y="228600"/>
          <a:ext cx="842303" cy="30480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1" dirty="0" smtClean="0"/>
            <a:t>&gt; 50 %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0.51351</cdr:x>
      <cdr:y>0.10102</cdr:y>
    </cdr:from>
    <cdr:to>
      <cdr:x>0.54054</cdr:x>
      <cdr:y>0.13469</cdr:y>
    </cdr:to>
    <cdr:cxnSp macro="">
      <cdr:nvCxnSpPr>
        <cdr:cNvPr id="6" name="Straight Arrow Connector 5"/>
        <cdr:cNvCxnSpPr/>
      </cdr:nvCxnSpPr>
      <cdr:spPr>
        <a:xfrm xmlns:a="http://schemas.openxmlformats.org/drawingml/2006/main" flipV="1">
          <a:off x="2895600" y="457200"/>
          <a:ext cx="152400" cy="152400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BBF2-470E-44FC-A340-DDC13DC599A0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1BAC-CC5F-45F9-B8D9-8917A5029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BBF2-470E-44FC-A340-DDC13DC599A0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1BAC-CC5F-45F9-B8D9-8917A5029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BBF2-470E-44FC-A340-DDC13DC599A0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1BAC-CC5F-45F9-B8D9-8917A5029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BBF2-470E-44FC-A340-DDC13DC599A0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1BAC-CC5F-45F9-B8D9-8917A5029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BBF2-470E-44FC-A340-DDC13DC599A0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1BAC-CC5F-45F9-B8D9-8917A5029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BBF2-470E-44FC-A340-DDC13DC599A0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1BAC-CC5F-45F9-B8D9-8917A5029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BBF2-470E-44FC-A340-DDC13DC599A0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1BAC-CC5F-45F9-B8D9-8917A5029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BBF2-470E-44FC-A340-DDC13DC599A0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1BAC-CC5F-45F9-B8D9-8917A5029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BBF2-470E-44FC-A340-DDC13DC599A0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1BAC-CC5F-45F9-B8D9-8917A5029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BBF2-470E-44FC-A340-DDC13DC599A0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1BAC-CC5F-45F9-B8D9-8917A5029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BBF2-470E-44FC-A340-DDC13DC599A0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1BAC-CC5F-45F9-B8D9-8917A5029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BBBF2-470E-44FC-A340-DDC13DC599A0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41BAC-CC5F-45F9-B8D9-8917A5029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458200" cy="1371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Saline Tilapia (</a:t>
            </a:r>
            <a:r>
              <a:rPr lang="en-US" sz="2800" b="1" i="1" dirty="0" err="1" smtClean="0"/>
              <a:t>Oreochromis</a:t>
            </a:r>
            <a:r>
              <a:rPr lang="en-US" sz="2800" b="1" dirty="0" smtClean="0"/>
              <a:t> sp) </a:t>
            </a:r>
            <a:r>
              <a:rPr lang="en-US" sz="2800" b="1" dirty="0" err="1" smtClean="0"/>
              <a:t>Broodstock</a:t>
            </a:r>
            <a:r>
              <a:rPr lang="en-US" sz="2800" b="1" dirty="0" smtClean="0"/>
              <a:t> Production :  Growth and Reproductive Performance </a:t>
            </a:r>
            <a:br>
              <a:rPr lang="en-US" sz="2800" b="1" dirty="0" smtClean="0"/>
            </a:br>
            <a:r>
              <a:rPr lang="en-US" sz="2800" b="1" dirty="0" smtClean="0"/>
              <a:t>as effort the seed supply for culture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715000"/>
            <a:ext cx="5257800" cy="914400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MOHAMAD  SOLEH , AGUSTIN, KHAEMUDIN</a:t>
            </a:r>
          </a:p>
          <a:p>
            <a:r>
              <a:rPr lang="en-US" b="1" dirty="0" smtClean="0">
                <a:solidFill>
                  <a:srgbClr val="0D2BBF"/>
                </a:solidFill>
              </a:rPr>
              <a:t>Main Center for </a:t>
            </a:r>
            <a:r>
              <a:rPr lang="en-US" b="1" dirty="0" err="1" smtClean="0">
                <a:solidFill>
                  <a:srgbClr val="0D2BBF"/>
                </a:solidFill>
              </a:rPr>
              <a:t>Brackishwater</a:t>
            </a:r>
            <a:r>
              <a:rPr lang="en-US" b="1" dirty="0" smtClean="0">
                <a:solidFill>
                  <a:srgbClr val="0D2BBF"/>
                </a:solidFill>
              </a:rPr>
              <a:t> Aquaculture  (MCBA)</a:t>
            </a:r>
          </a:p>
          <a:p>
            <a:r>
              <a:rPr lang="en-US" b="1" dirty="0" smtClean="0">
                <a:solidFill>
                  <a:srgbClr val="0D2BBF"/>
                </a:solidFill>
              </a:rPr>
              <a:t>(J</a:t>
            </a:r>
            <a:r>
              <a:rPr lang="en-US" b="1" dirty="0" smtClean="0">
                <a:solidFill>
                  <a:srgbClr val="0000CC"/>
                </a:solidFill>
              </a:rPr>
              <a:t>EPARA-INDONESIA-2016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828800"/>
            <a:ext cx="2590800" cy="1752599"/>
          </a:xfrm>
          <a:prstGeom prst="rect">
            <a:avLst/>
          </a:prstGeom>
          <a:ln w="57150">
            <a:solidFill>
              <a:srgbClr val="2244F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7" name="Content Placeholder 6" descr="100_03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3810000"/>
            <a:ext cx="2514600" cy="167640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8" name="Picture 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733800"/>
            <a:ext cx="2895600" cy="1771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9" name="Picture 6" descr="gambar induk ikan nila dewas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828800"/>
            <a:ext cx="2862263" cy="17716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Picture 2" descr="ikan nila srikandi air paya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2438400"/>
            <a:ext cx="3505200" cy="2590800"/>
          </a:xfrm>
          <a:prstGeom prst="rect">
            <a:avLst/>
          </a:prstGeom>
          <a:ln w="762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>Concrete tanks  </a:t>
            </a:r>
            <a:r>
              <a:rPr lang="en-US" sz="3200" b="1" dirty="0" smtClean="0"/>
              <a:t>: facility </a:t>
            </a:r>
            <a:r>
              <a:rPr lang="en-US" sz="3200" b="1" dirty="0" smtClean="0"/>
              <a:t>for saline tilapias </a:t>
            </a:r>
            <a:r>
              <a:rPr lang="en-US" sz="3200" b="1" dirty="0" smtClean="0"/>
              <a:t>rearing (</a:t>
            </a:r>
            <a:r>
              <a:rPr lang="en-US" sz="3200" b="1" dirty="0" smtClean="0"/>
              <a:t>since fingerling to </a:t>
            </a:r>
            <a:r>
              <a:rPr lang="en-US" sz="3200" b="1" dirty="0" err="1" smtClean="0"/>
              <a:t>broodstock</a:t>
            </a:r>
            <a:r>
              <a:rPr lang="en-US" sz="3200" b="1" dirty="0" smtClean="0"/>
              <a:t> spawn) </a:t>
            </a:r>
            <a:endParaRPr lang="en-US" sz="3200" b="1" dirty="0"/>
          </a:p>
        </p:txBody>
      </p:sp>
      <p:pic>
        <p:nvPicPr>
          <p:cNvPr id="3074" name="Picture 2" descr="C:\Users\Toshiba\Documents\SLH-2015\Dokumentasi\IMG_02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98637"/>
            <a:ext cx="6034617" cy="4525963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82562"/>
            <a:ext cx="8991600" cy="8842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Result  stressing in high salinity (35 g.L−1)</a:t>
            </a:r>
            <a:endParaRPr lang="en-US" b="1" dirty="0"/>
          </a:p>
        </p:txBody>
      </p:sp>
      <p:pic>
        <p:nvPicPr>
          <p:cNvPr id="1026" name="Picture 2" descr="D:\My Documents\DUPAK.-PEREK.-2014-FINAL\INDUK IKAN\Foto Nila Pandu stressing sal. 35\DSC_0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3352800" cy="2392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My Documents\DUPAK.-PEREK.-2014-FINAL\INDUK IKAN\Foto Nila Pandu stressing sal. 35\DSC_0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54" y="1219200"/>
            <a:ext cx="2609146" cy="2316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My Documents\DUPAK.-PEREK.-2014-FINAL\INDUK IKAN\Foto Nila Srikandi stressing sal. 35\DSC_03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3429000" cy="2392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My Documents\DUPAK.-PEREK.-2014-FINAL\INDUK IKAN\Foto Nila Srikandi stressing sal. 35\DSC_03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259080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rved Left Arrow 5"/>
          <p:cNvSpPr/>
          <p:nvPr/>
        </p:nvSpPr>
        <p:spPr>
          <a:xfrm>
            <a:off x="3733800" y="2895600"/>
            <a:ext cx="685800" cy="1219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>
            <a:off x="4572000" y="2895600"/>
            <a:ext cx="685800" cy="1219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6248400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RED TILAPIA  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5638800" y="6248400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BLACK  TILAPIA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3886200" y="1905000"/>
            <a:ext cx="1143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Moribund fish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105400" y="2133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flipV="1">
            <a:off x="3352800" y="2133600"/>
            <a:ext cx="457200" cy="1523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86200" y="4724400"/>
            <a:ext cx="1143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Dead fish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048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47796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Role  defense  of  fry</a:t>
            </a:r>
            <a:br>
              <a:rPr lang="en-US" sz="3600" b="1" dirty="0" smtClean="0"/>
            </a:br>
            <a:r>
              <a:rPr lang="en-US" sz="3600" b="1" dirty="0" smtClean="0"/>
              <a:t>to stress  treatment</a:t>
            </a:r>
            <a:br>
              <a:rPr lang="en-US" sz="3600" b="1" dirty="0" smtClean="0"/>
            </a:br>
            <a:r>
              <a:rPr lang="en-US" sz="3600" b="1" dirty="0" smtClean="0"/>
              <a:t>of high salinity (35 g.L−1)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48864783"/>
              </p:ext>
            </p:extLst>
          </p:nvPr>
        </p:nvGraphicFramePr>
        <p:xfrm>
          <a:off x="457200" y="2133600"/>
          <a:ext cx="5486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5638800" y="76200"/>
            <a:ext cx="3352800" cy="670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15’ =  fish live in bottom </a:t>
            </a:r>
          </a:p>
          <a:p>
            <a:r>
              <a:rPr lang="en-US" sz="2000" dirty="0" smtClean="0"/>
              <a:t>30’ =  water begin foam, fluid </a:t>
            </a:r>
          </a:p>
          <a:p>
            <a:r>
              <a:rPr lang="en-US" sz="2000" dirty="0" smtClean="0"/>
              <a:t>           excretion,  fish still in  </a:t>
            </a:r>
          </a:p>
          <a:p>
            <a:r>
              <a:rPr lang="en-US" sz="2000" dirty="0" smtClean="0"/>
              <a:t>           base</a:t>
            </a:r>
          </a:p>
          <a:p>
            <a:r>
              <a:rPr lang="en-US" sz="2000" dirty="0" smtClean="0"/>
              <a:t>45’ = fish begin swimming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in </a:t>
            </a:r>
            <a:r>
              <a:rPr lang="en-US" sz="2000" dirty="0" err="1" smtClean="0"/>
              <a:t>midle</a:t>
            </a:r>
            <a:r>
              <a:rPr lang="en-US" sz="2000" dirty="0" smtClean="0"/>
              <a:t> water</a:t>
            </a:r>
          </a:p>
          <a:p>
            <a:r>
              <a:rPr lang="en-US" sz="2000" dirty="0" smtClean="0"/>
              <a:t>60’ =  still swimming in </a:t>
            </a:r>
            <a:r>
              <a:rPr lang="en-US" sz="2000" dirty="0" err="1" smtClean="0"/>
              <a:t>midle</a:t>
            </a:r>
            <a:endParaRPr lang="en-US" sz="2000" dirty="0" smtClean="0"/>
          </a:p>
          <a:p>
            <a:r>
              <a:rPr lang="en-US" sz="2000" dirty="0" smtClean="0"/>
              <a:t>          water,  apart  swim in </a:t>
            </a:r>
          </a:p>
          <a:p>
            <a:r>
              <a:rPr lang="en-US" sz="2000" dirty="0" smtClean="0"/>
              <a:t>          surface</a:t>
            </a:r>
          </a:p>
          <a:p>
            <a:r>
              <a:rPr lang="en-US" sz="2000" dirty="0" smtClean="0"/>
              <a:t>75’ = same  condition at 60’</a:t>
            </a:r>
          </a:p>
          <a:p>
            <a:r>
              <a:rPr lang="en-US" sz="2000" dirty="0" smtClean="0"/>
              <a:t>90’ = color of body line clear, </a:t>
            </a:r>
          </a:p>
          <a:p>
            <a:r>
              <a:rPr lang="en-US" sz="2000" dirty="0" smtClean="0"/>
              <a:t>          fish swimming oblique</a:t>
            </a:r>
          </a:p>
          <a:p>
            <a:r>
              <a:rPr lang="en-US" sz="2000" dirty="0" smtClean="0"/>
              <a:t>105’=  more fish swimming on </a:t>
            </a:r>
          </a:p>
          <a:p>
            <a:r>
              <a:rPr lang="en-US" sz="2000" dirty="0" smtClean="0"/>
              <a:t>           surface  water   </a:t>
            </a:r>
          </a:p>
          <a:p>
            <a:r>
              <a:rPr lang="en-US" sz="2000" dirty="0" smtClean="0"/>
              <a:t>120’=  more the  fish swim</a:t>
            </a:r>
          </a:p>
          <a:p>
            <a:r>
              <a:rPr lang="en-US" sz="2000" dirty="0" smtClean="0"/>
              <a:t>           on surface, bright color   </a:t>
            </a:r>
          </a:p>
          <a:p>
            <a:r>
              <a:rPr lang="en-US" sz="2000" dirty="0" smtClean="0"/>
              <a:t>150’= fish begin to dye, in </a:t>
            </a:r>
          </a:p>
          <a:p>
            <a:r>
              <a:rPr lang="en-US" sz="2000" dirty="0" smtClean="0"/>
              <a:t>           the bottom tank , more </a:t>
            </a:r>
          </a:p>
          <a:p>
            <a:r>
              <a:rPr lang="en-US" sz="2000" dirty="0" smtClean="0"/>
              <a:t>           in  surface  water </a:t>
            </a:r>
          </a:p>
          <a:p>
            <a:r>
              <a:rPr lang="en-US" sz="2000" dirty="0" smtClean="0"/>
              <a:t>180’=  dead fish increases in </a:t>
            </a:r>
          </a:p>
          <a:p>
            <a:r>
              <a:rPr lang="en-US" sz="2000" dirty="0" smtClean="0"/>
              <a:t>            the bottom</a:t>
            </a:r>
          </a:p>
          <a:p>
            <a:r>
              <a:rPr lang="en-US" sz="2000" dirty="0" smtClean="0"/>
              <a:t>          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6200" y="1828800"/>
            <a:ext cx="1447800" cy="381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survival rate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114800" y="5181600"/>
            <a:ext cx="838200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time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281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399" y="1752600"/>
          <a:ext cx="8686802" cy="4834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1"/>
                <a:gridCol w="762000"/>
                <a:gridCol w="808264"/>
                <a:gridCol w="1085850"/>
                <a:gridCol w="1628775"/>
                <a:gridCol w="1240971"/>
                <a:gridCol w="930729"/>
                <a:gridCol w="1163412"/>
              </a:tblGrid>
              <a:tr h="93127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Sampling</a:t>
                      </a:r>
                    </a:p>
                    <a:p>
                      <a:pPr algn="ctr"/>
                      <a:r>
                        <a:rPr lang="en-US" dirty="0" smtClean="0"/>
                        <a:t>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Ʃ fish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pcs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SR </a:t>
                      </a:r>
                    </a:p>
                    <a:p>
                      <a:pPr algn="ctr"/>
                      <a:r>
                        <a:rPr lang="en-US" dirty="0" smtClean="0"/>
                        <a:t>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Biomass</a:t>
                      </a:r>
                    </a:p>
                    <a:p>
                      <a:pPr algn="ctr"/>
                      <a:r>
                        <a:rPr lang="en-US" dirty="0" smtClean="0"/>
                        <a:t>(kg)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Length </a:t>
                      </a:r>
                    </a:p>
                    <a:p>
                      <a:pPr algn="ctr"/>
                      <a:r>
                        <a:rPr lang="en-US" dirty="0" smtClean="0"/>
                        <a:t>average</a:t>
                      </a:r>
                    </a:p>
                    <a:p>
                      <a:pPr algn="ctr"/>
                      <a:r>
                        <a:rPr lang="en-US" dirty="0" smtClean="0"/>
                        <a:t>(cm)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 average</a:t>
                      </a:r>
                    </a:p>
                    <a:p>
                      <a:pPr algn="ctr"/>
                      <a:r>
                        <a:rPr lang="en-US" dirty="0" smtClean="0"/>
                        <a:t>(kg)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Feeding</a:t>
                      </a:r>
                    </a:p>
                    <a:p>
                      <a:pPr algn="ctr"/>
                      <a:r>
                        <a:rPr lang="en-US" dirty="0" smtClean="0"/>
                        <a:t>daily</a:t>
                      </a:r>
                    </a:p>
                    <a:p>
                      <a:pPr algn="ctr"/>
                      <a:r>
                        <a:rPr lang="en-US" dirty="0" smtClean="0"/>
                        <a:t>(kg/%)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feed </a:t>
                      </a:r>
                    </a:p>
                    <a:p>
                      <a:pPr algn="ctr"/>
                      <a:r>
                        <a:rPr lang="en-US" dirty="0" smtClean="0"/>
                        <a:t>(kg)</a:t>
                      </a:r>
                      <a:endParaRPr lang="en-US" dirty="0"/>
                    </a:p>
                  </a:txBody>
                  <a:tcPr/>
                </a:tc>
              </a:tr>
              <a:tr h="52772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100.0</a:t>
                      </a:r>
                      <a:endParaRPr lang="en-US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0.474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5.41±0.30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0.002</a:t>
                      </a:r>
                      <a:endParaRPr lang="en-US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0.071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(15 %)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400" dirty="0" smtClean="0">
                          <a:latin typeface="Lucida Sans" pitchFamily="34" charset="0"/>
                          <a:ea typeface="Calibri"/>
                          <a:cs typeface="Times New Roman"/>
                        </a:rPr>
                        <a:t>2.134</a:t>
                      </a:r>
                      <a:endParaRPr lang="en-US" sz="1400" dirty="0">
                        <a:latin typeface="Lucida San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772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96.30</a:t>
                      </a:r>
                      <a:endParaRPr lang="en-US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2.306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8.11±0.37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0.012</a:t>
                      </a:r>
                    </a:p>
                    <a:p>
                      <a:pPr algn="ctr"/>
                      <a:endParaRPr lang="en-US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0.230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(10 %)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400" dirty="0" smtClean="0">
                          <a:solidFill>
                            <a:srgbClr val="0000CC"/>
                          </a:solidFill>
                          <a:latin typeface="Lucida Sans" pitchFamily="34" charset="0"/>
                          <a:ea typeface="Calibri"/>
                          <a:cs typeface="Times New Roman"/>
                        </a:rPr>
                        <a:t>7.425</a:t>
                      </a:r>
                      <a:endParaRPr lang="en-US" sz="1400" dirty="0">
                        <a:latin typeface="Lucida San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772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78.46</a:t>
                      </a:r>
                      <a:endParaRPr lang="en-US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9.150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14.50±0.52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0.062</a:t>
                      </a:r>
                      <a:endParaRPr lang="en-US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0.640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(7 %)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400" dirty="0" smtClean="0">
                          <a:solidFill>
                            <a:srgbClr val="0000CC"/>
                          </a:solidFill>
                          <a:latin typeface="Lucida Sans" pitchFamily="34" charset="0"/>
                          <a:ea typeface="Calibri"/>
                          <a:cs typeface="Times New Roman"/>
                        </a:rPr>
                        <a:t>19.215</a:t>
                      </a:r>
                      <a:endParaRPr lang="en-US" sz="1400" dirty="0">
                        <a:latin typeface="Lucida San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772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69.39</a:t>
                      </a:r>
                      <a:endParaRPr lang="en-US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14.410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17.75±0.60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0.109</a:t>
                      </a:r>
                      <a:endParaRPr kumimoji="0"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0.576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(4 %)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400" dirty="0" smtClean="0">
                          <a:solidFill>
                            <a:srgbClr val="0000CC"/>
                          </a:solidFill>
                          <a:latin typeface="Lucida Sans" pitchFamily="34" charset="0"/>
                          <a:ea typeface="Calibri"/>
                          <a:cs typeface="Times New Roman"/>
                        </a:rPr>
                        <a:t>17.292</a:t>
                      </a:r>
                      <a:endParaRPr lang="en-US" sz="1400" dirty="0">
                        <a:latin typeface="Lucida San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6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2244F0"/>
                          </a:solidFill>
                        </a:rPr>
                        <a:t>61.10</a:t>
                      </a:r>
                      <a:endParaRPr lang="en-US" sz="1800" b="1" dirty="0">
                        <a:solidFill>
                          <a:srgbClr val="2244F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18.807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18.27±0.56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kern="1200" dirty="0" smtClean="0">
                          <a:solidFill>
                            <a:srgbClr val="2244F0"/>
                          </a:solidFill>
                          <a:latin typeface="+mn-lt"/>
                          <a:ea typeface="+mn-ea"/>
                          <a:cs typeface="+mn-cs"/>
                        </a:rPr>
                        <a:t>0.152</a:t>
                      </a:r>
                      <a:endParaRPr lang="en-US" sz="2000" b="1" dirty="0">
                        <a:solidFill>
                          <a:srgbClr val="2244F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58981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61.10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18.807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18.27±0.56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0.152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46.066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76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ADG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Ave: 2.079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6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FCR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1:2.454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Lucida San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200" b="1" dirty="0" smtClean="0"/>
              <a:t>Growth Performance  of </a:t>
            </a:r>
            <a:r>
              <a:rPr lang="en-US" sz="3200" b="1" dirty="0" err="1" smtClean="0">
                <a:solidFill>
                  <a:srgbClr val="FF0000"/>
                </a:solidFill>
              </a:rPr>
              <a:t>Gesit</a:t>
            </a:r>
            <a:r>
              <a:rPr lang="en-US" sz="3200" b="1" dirty="0" smtClean="0">
                <a:solidFill>
                  <a:srgbClr val="FF0000"/>
                </a:solidFill>
              </a:rPr>
              <a:t>/Sultana </a:t>
            </a:r>
            <a:r>
              <a:rPr lang="en-US" sz="3200" b="1" dirty="0" smtClean="0">
                <a:solidFill>
                  <a:schemeClr val="tx1"/>
                </a:solidFill>
              </a:rPr>
              <a:t>strain </a:t>
            </a:r>
            <a:r>
              <a:rPr lang="en-US" sz="3200" b="1" dirty="0" smtClean="0"/>
              <a:t> (each 30 days)</a:t>
            </a:r>
            <a:endParaRPr lang="en-US" sz="32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66800" y="6018212"/>
            <a:ext cx="4495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66800" y="6399212"/>
            <a:ext cx="1828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399" y="914400"/>
          <a:ext cx="8839201" cy="569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1"/>
                <a:gridCol w="762000"/>
                <a:gridCol w="914400"/>
                <a:gridCol w="990600"/>
                <a:gridCol w="1752600"/>
                <a:gridCol w="1221920"/>
                <a:gridCol w="947058"/>
                <a:gridCol w="1183822"/>
              </a:tblGrid>
              <a:tr h="60452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Sampling</a:t>
                      </a:r>
                    </a:p>
                    <a:p>
                      <a:pPr algn="ctr"/>
                      <a:r>
                        <a:rPr lang="en-US" dirty="0" smtClean="0"/>
                        <a:t>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Ʃ fish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pcs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SR </a:t>
                      </a:r>
                    </a:p>
                    <a:p>
                      <a:pPr algn="ctr"/>
                      <a:r>
                        <a:rPr lang="en-US" dirty="0" smtClean="0"/>
                        <a:t>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Biomass</a:t>
                      </a:r>
                    </a:p>
                    <a:p>
                      <a:pPr algn="ctr"/>
                      <a:r>
                        <a:rPr lang="en-US" dirty="0" smtClean="0"/>
                        <a:t>(kg)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Length </a:t>
                      </a:r>
                    </a:p>
                    <a:p>
                      <a:pPr algn="ctr"/>
                      <a:r>
                        <a:rPr lang="en-US" dirty="0" smtClean="0"/>
                        <a:t>average</a:t>
                      </a:r>
                    </a:p>
                    <a:p>
                      <a:pPr algn="ctr"/>
                      <a:r>
                        <a:rPr lang="en-US" dirty="0" smtClean="0"/>
                        <a:t>(cm)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 </a:t>
                      </a:r>
                    </a:p>
                    <a:p>
                      <a:pPr algn="ctr"/>
                      <a:r>
                        <a:rPr lang="en-US" dirty="0" smtClean="0"/>
                        <a:t>average</a:t>
                      </a:r>
                    </a:p>
                    <a:p>
                      <a:pPr algn="ctr"/>
                      <a:r>
                        <a:rPr lang="en-US" dirty="0" smtClean="0"/>
                        <a:t>(kg)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Feeding</a:t>
                      </a:r>
                    </a:p>
                    <a:p>
                      <a:pPr algn="ctr"/>
                      <a:r>
                        <a:rPr lang="en-US" dirty="0" smtClean="0"/>
                        <a:t>daily</a:t>
                      </a:r>
                    </a:p>
                    <a:p>
                      <a:pPr algn="ctr"/>
                      <a:r>
                        <a:rPr lang="en-US" dirty="0" smtClean="0"/>
                        <a:t>(kg/%)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 feed </a:t>
                      </a:r>
                    </a:p>
                    <a:p>
                      <a:pPr algn="ctr"/>
                      <a:r>
                        <a:rPr lang="en-US" dirty="0" smtClean="0"/>
                        <a:t>(kg)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100.0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800" dirty="0" smtClean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0.62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4.75±0.31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0.003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0.093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(15 %)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800" dirty="0" smtClean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Calibri"/>
                        </a:rPr>
                        <a:t>2.812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S1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198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98.40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800" dirty="0" smtClean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2.30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8.93±0.40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0.008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0.230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(10 %)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800" dirty="0" smtClean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6.927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S2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184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87.70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800" dirty="0" smtClean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3.55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11.59±0.54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0.022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0.248</a:t>
                      </a:r>
                    </a:p>
                    <a:p>
                      <a:pPr algn="ctr"/>
                      <a:r>
                        <a:rPr kumimoji="0"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(7 % )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800" dirty="0" smtClean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7.455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S3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164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76.57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800" dirty="0" smtClean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7.74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13.30±0.36 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0.055</a:t>
                      </a:r>
                      <a:endParaRPr kumimoji="0"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0.541</a:t>
                      </a:r>
                    </a:p>
                    <a:p>
                      <a:pPr algn="ctr"/>
                      <a:r>
                        <a:rPr kumimoji="0"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(7 % )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800" dirty="0" smtClean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16.254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S4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143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66.64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800" dirty="0" smtClean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Calibri"/>
                        </a:rPr>
                        <a:t>9.19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16.58±0.70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0.074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0.643</a:t>
                      </a:r>
                    </a:p>
                    <a:p>
                      <a:pPr algn="ctr"/>
                      <a:r>
                        <a:rPr kumimoji="0"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(7 %)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800" dirty="0" smtClean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19.299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S5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123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61.50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800" dirty="0" smtClean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12.22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17.13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±0.65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0.111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0.488</a:t>
                      </a:r>
                    </a:p>
                    <a:p>
                      <a:pPr algn="ctr"/>
                      <a:r>
                        <a:rPr kumimoji="0"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(4 %) 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800" dirty="0" smtClean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14.664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S6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112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800" b="1" dirty="0" smtClean="0">
                          <a:solidFill>
                            <a:srgbClr val="2244F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50.23</a:t>
                      </a:r>
                      <a:endParaRPr lang="en-US" sz="1800" b="1" dirty="0">
                        <a:solidFill>
                          <a:srgbClr val="2244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800" dirty="0" smtClean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13.75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18.02±0.90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0.144</a:t>
                      </a:r>
                      <a:endParaRPr lang="en-US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400" dirty="0" smtClean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50.23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13.75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18.02±0.90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0.144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67.411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ADG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Ave : 0.686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FCR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1:4.757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7905" algn="l"/>
                        </a:tabLst>
                      </a:pPr>
                      <a:endParaRPr lang="en-US" sz="1600" b="1" dirty="0">
                        <a:latin typeface="Lucida San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76200"/>
            <a:ext cx="6248400" cy="762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sz="2400" b="1" dirty="0" smtClean="0"/>
              <a:t>Growth Performance  of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Larasati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strain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b="1" dirty="0" smtClean="0"/>
              <a:t>(each 30 days)</a:t>
            </a:r>
            <a:endParaRPr lang="en-US" sz="24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90600" y="6019800"/>
            <a:ext cx="4724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90600" y="6400800"/>
            <a:ext cx="1752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REPRODUCTIVE PERFORMANCE</a:t>
            </a:r>
            <a:br>
              <a:rPr lang="en-US" b="1" dirty="0" smtClean="0"/>
            </a:br>
            <a:r>
              <a:rPr lang="en-US" b="1" dirty="0" smtClean="0"/>
              <a:t>Eggs or larvae harvesting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Users\Toshiba\Documents\SLH-2015\Dokumentasi\IMG_0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3505200" cy="2392363"/>
          </a:xfrm>
          <a:prstGeom prst="rect">
            <a:avLst/>
          </a:prstGeom>
          <a:noFill/>
        </p:spPr>
      </p:pic>
      <p:pic>
        <p:nvPicPr>
          <p:cNvPr id="6" name="Picture 2" descr="C:\Users\Toshiba\Documents\SLH-2015\Dokumentasi\IMG_0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00200"/>
            <a:ext cx="3581400" cy="2316163"/>
          </a:xfrm>
          <a:prstGeom prst="rect">
            <a:avLst/>
          </a:prstGeom>
          <a:noFill/>
        </p:spPr>
      </p:pic>
      <p:pic>
        <p:nvPicPr>
          <p:cNvPr id="7" name="Picture 2" descr="C:\Users\Toshiba\Documents\SLH-2015\Dokumentasi\IMG_03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038600"/>
            <a:ext cx="3505200" cy="2362200"/>
          </a:xfrm>
          <a:prstGeom prst="rect">
            <a:avLst/>
          </a:prstGeom>
          <a:noFill/>
        </p:spPr>
      </p:pic>
      <p:pic>
        <p:nvPicPr>
          <p:cNvPr id="8" name="Picture 2" descr="C:\Users\Toshiba\Documents\SLH-2015\Dokumentasi\IMG_02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008437"/>
            <a:ext cx="3581400" cy="2392363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3962400" y="2514600"/>
            <a:ext cx="7620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048000" y="3810000"/>
            <a:ext cx="6096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267200" y="5029200"/>
            <a:ext cx="8382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0" y="594360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Larvae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1066800" y="5943600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Larvae with yolk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1219200" y="1676400"/>
            <a:ext cx="2362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Eggs or Larvae with yolk in the mouth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6705600" y="335280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Eggs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GESIT/Sultana </a:t>
            </a:r>
            <a:r>
              <a:rPr lang="en-US" sz="2400" b="1" dirty="0" smtClean="0"/>
              <a:t> breeder : stressed high salinity, spawned  in </a:t>
            </a:r>
            <a:r>
              <a:rPr lang="en-US" sz="2400" b="1" dirty="0" err="1" smtClean="0"/>
              <a:t>brackishwater</a:t>
            </a:r>
            <a:r>
              <a:rPr lang="en-US" sz="2400" b="1" dirty="0" smtClean="0"/>
              <a:t>  (salinity </a:t>
            </a:r>
            <a:r>
              <a:rPr lang="en-US" sz="2400" b="1" dirty="0" smtClean="0">
                <a:solidFill>
                  <a:srgbClr val="FF0000"/>
                </a:solidFill>
              </a:rPr>
              <a:t>10-15 g.L−1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3" y="939800"/>
          <a:ext cx="8839197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625"/>
                <a:gridCol w="1123627"/>
                <a:gridCol w="973810"/>
                <a:gridCol w="1573078"/>
                <a:gridCol w="1423261"/>
                <a:gridCol w="26217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Length</a:t>
                      </a:r>
                    </a:p>
                    <a:p>
                      <a:pPr algn="ctr"/>
                      <a:r>
                        <a:rPr lang="en-US" dirty="0" smtClean="0"/>
                        <a:t>(cm)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</a:t>
                      </a:r>
                    </a:p>
                    <a:p>
                      <a:pPr algn="ctr"/>
                      <a:r>
                        <a:rPr lang="en-US" dirty="0" smtClean="0"/>
                        <a:t>(g)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Ʃ Eggs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pcs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Ʃ/g</a:t>
                      </a:r>
                      <a:r>
                        <a:rPr lang="en-US" baseline="0" dirty="0" smtClean="0"/>
                        <a:t>  </a:t>
                      </a:r>
                    </a:p>
                    <a:p>
                      <a:pPr algn="ctr"/>
                      <a:r>
                        <a:rPr lang="en-US" baseline="0" dirty="0" smtClean="0"/>
                        <a:t>body 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Ʃ Larvae 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pcs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Ʃ/g  body weight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21.0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160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800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(swim)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5.00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21.3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165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820 (swim)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4.96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130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700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(swim)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5.38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22.5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225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1,317 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eggs yolk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5.85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18.5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110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574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eggs yolk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5.21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18.2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105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367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eggs yolk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3.49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21.7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230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768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eggs yolk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3.33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21.5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820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eggs yolk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4.10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22.0</a:t>
                      </a:r>
                      <a:endParaRPr lang="en-US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235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1,050 (swim)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4.47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20.5</a:t>
                      </a:r>
                      <a:endParaRPr lang="en-US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1,000 (swim)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4.54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20.7</a:t>
                      </a:r>
                      <a:endParaRPr lang="en-US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1,100 (swim)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5.23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19.5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125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417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(swim)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3.25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19.0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120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408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(swim)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3.40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samples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Ave.= </a:t>
                      </a:r>
                      <a:r>
                        <a:rPr lang="en-US" sz="1800" b="1" dirty="0" smtClean="0">
                          <a:solidFill>
                            <a:srgbClr val="2244F0"/>
                          </a:solidFill>
                          <a:latin typeface="Calibri" pitchFamily="34" charset="0"/>
                          <a:cs typeface="Calibri" pitchFamily="34" charset="0"/>
                        </a:rPr>
                        <a:t>4.47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(3.25-5.85)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GESIT/Sultana </a:t>
            </a:r>
            <a:r>
              <a:rPr lang="en-US" sz="2400" b="1" dirty="0" smtClean="0"/>
              <a:t> breeder : stressed high salinity, spawned  in freshwater  (</a:t>
            </a:r>
            <a:r>
              <a:rPr lang="en-US" sz="2400" b="1" dirty="0" smtClean="0">
                <a:solidFill>
                  <a:srgbClr val="FF0000"/>
                </a:solidFill>
              </a:rPr>
              <a:t>0 g.L−1</a:t>
            </a:r>
            <a:r>
              <a:rPr lang="en-US" sz="2400" b="1" dirty="0" smtClean="0"/>
              <a:t>)………..</a:t>
            </a:r>
            <a:endParaRPr lang="en-US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199" y="939800"/>
          <a:ext cx="8382000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1"/>
                <a:gridCol w="990600"/>
                <a:gridCol w="1066800"/>
                <a:gridCol w="1524000"/>
                <a:gridCol w="1524000"/>
                <a:gridCol w="22097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Length</a:t>
                      </a:r>
                    </a:p>
                    <a:p>
                      <a:pPr algn="ctr"/>
                      <a:r>
                        <a:rPr lang="en-US" dirty="0" smtClean="0"/>
                        <a:t>(cm)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</a:t>
                      </a:r>
                    </a:p>
                    <a:p>
                      <a:pPr algn="ctr"/>
                      <a:r>
                        <a:rPr lang="en-US" dirty="0" smtClean="0"/>
                        <a:t>(g)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Ʃ eggs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pcs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Ʃ Egg/g</a:t>
                      </a:r>
                      <a:r>
                        <a:rPr lang="en-US" baseline="0" dirty="0" smtClean="0"/>
                        <a:t>  </a:t>
                      </a:r>
                    </a:p>
                    <a:p>
                      <a:pPr algn="ctr"/>
                      <a:r>
                        <a:rPr lang="en-US" baseline="0" dirty="0" smtClean="0"/>
                        <a:t>body 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Ʃ Larvae 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pcs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Ʃ/g  body weight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21.0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475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(swim)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2.37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21.0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559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(swim)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2.79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175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350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2.00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21.0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552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eggs yolk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2.76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22.0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225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766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(swim)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3.40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19.2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150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669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(swim)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4.46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150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535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(swim)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3.56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21.0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1,040 (swim)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5.02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21.5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1,168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5.84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21.5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500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eggs yolk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2.50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24.0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1,140 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eggs yolk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4.56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23.0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600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eggs yolk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3.00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22.0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150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870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5.80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23.0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1,000 (swim)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5.00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GESIT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rgbClr val="FF0000"/>
                </a:solidFill>
              </a:rPr>
              <a:t>Sultana </a:t>
            </a:r>
            <a:r>
              <a:rPr lang="en-US" sz="2400" b="1" dirty="0" smtClean="0"/>
              <a:t> breeder  : stressed high salinity, spawned  in freshwater  (</a:t>
            </a:r>
            <a:r>
              <a:rPr lang="en-US" sz="2400" b="1" dirty="0" smtClean="0">
                <a:solidFill>
                  <a:srgbClr val="FF0000"/>
                </a:solidFill>
              </a:rPr>
              <a:t>0 g.L−1</a:t>
            </a:r>
            <a:r>
              <a:rPr lang="en-US" sz="2400" b="1" dirty="0" smtClean="0"/>
              <a:t>)……….. </a:t>
            </a:r>
            <a:r>
              <a:rPr lang="en-US" sz="2400" b="1" i="1" dirty="0" smtClean="0">
                <a:solidFill>
                  <a:srgbClr val="FF0000"/>
                </a:solidFill>
              </a:rPr>
              <a:t>Continued</a:t>
            </a:r>
            <a:r>
              <a:rPr lang="en-US" sz="2400" b="1" dirty="0" smtClean="0"/>
              <a:t>…</a:t>
            </a:r>
            <a:endParaRPr lang="en-US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356360"/>
          <a:ext cx="75438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278"/>
                <a:gridCol w="1012516"/>
                <a:gridCol w="934630"/>
                <a:gridCol w="1168286"/>
                <a:gridCol w="1635602"/>
                <a:gridCol w="1713488"/>
              </a:tblGrid>
              <a:tr h="1041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Length</a:t>
                      </a:r>
                    </a:p>
                    <a:p>
                      <a:pPr algn="ctr"/>
                      <a:r>
                        <a:rPr lang="en-US" dirty="0" smtClean="0"/>
                        <a:t>(cm)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</a:t>
                      </a:r>
                    </a:p>
                    <a:p>
                      <a:pPr algn="ctr"/>
                      <a:r>
                        <a:rPr lang="en-US" dirty="0" smtClean="0"/>
                        <a:t>(g)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Ʃ eggs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pcs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Ʃ egg/g</a:t>
                      </a:r>
                      <a:r>
                        <a:rPr lang="en-US" baseline="0" dirty="0" smtClean="0"/>
                        <a:t>  </a:t>
                      </a:r>
                    </a:p>
                    <a:p>
                      <a:pPr algn="ctr"/>
                      <a:r>
                        <a:rPr lang="en-US" baseline="0" dirty="0" smtClean="0"/>
                        <a:t>body 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Ʃ Larvae 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pcs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Ʃ/g </a:t>
                      </a:r>
                    </a:p>
                    <a:p>
                      <a:pPr algn="ctr"/>
                      <a:r>
                        <a:rPr lang="en-US" dirty="0" smtClean="0"/>
                        <a:t>body weight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22.0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748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(swim)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3.74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20.5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740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eggs yolk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3.70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21.2</a:t>
                      </a:r>
                      <a:endParaRPr lang="en-US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225</a:t>
                      </a:r>
                      <a:endParaRPr lang="en-US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886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(swim)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3.93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20.5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150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615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eggs yolk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4.10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26.0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300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1,423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4.74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23.5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300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1,710 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eggs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yolk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5.70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26.0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300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757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eggs yolk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2.52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24.0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250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780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(swim)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3.12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21.0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250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550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(swim)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2.20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Ave.=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3.60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 samples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(2.20-5.70)</a:t>
                      </a:r>
                      <a:endParaRPr lang="en-US" sz="18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884238"/>
          </a:xfr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 smtClean="0"/>
              <a:t>Performance reproduction of </a:t>
            </a:r>
            <a:r>
              <a:rPr lang="en-US" sz="2400" b="1" i="1" dirty="0">
                <a:solidFill>
                  <a:srgbClr val="FF0000"/>
                </a:solidFill>
              </a:rPr>
              <a:t>KUNTI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 breeder  stressed  in high salinity, spawned  in salinity </a:t>
            </a:r>
            <a:r>
              <a:rPr lang="en-US" sz="2400" b="1" dirty="0" smtClean="0">
                <a:solidFill>
                  <a:srgbClr val="FF0000"/>
                </a:solidFill>
              </a:rPr>
              <a:t>10-15 </a:t>
            </a:r>
            <a:r>
              <a:rPr lang="en-US" sz="2400" b="1" dirty="0" smtClean="0"/>
              <a:t>g.L−1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026160"/>
          <a:ext cx="7772400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143000"/>
                <a:gridCol w="990600"/>
                <a:gridCol w="1524000"/>
                <a:gridCol w="14478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Length</a:t>
                      </a:r>
                    </a:p>
                    <a:p>
                      <a:pPr algn="ctr"/>
                      <a:r>
                        <a:rPr lang="en-US" dirty="0" smtClean="0"/>
                        <a:t>(cm)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</a:t>
                      </a:r>
                    </a:p>
                    <a:p>
                      <a:pPr algn="ctr"/>
                      <a:r>
                        <a:rPr lang="en-US" dirty="0" smtClean="0"/>
                        <a:t>(g)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Ʃ Eggs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pcs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Ʃ egg/g</a:t>
                      </a:r>
                      <a:r>
                        <a:rPr lang="en-US" baseline="0" dirty="0" smtClean="0"/>
                        <a:t>  </a:t>
                      </a:r>
                    </a:p>
                    <a:p>
                      <a:pPr algn="ctr"/>
                      <a:r>
                        <a:rPr lang="en-US" baseline="0" dirty="0" smtClean="0"/>
                        <a:t>body 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Ʃ Larvae 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pcs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Ʃ/g </a:t>
                      </a:r>
                    </a:p>
                    <a:p>
                      <a:pPr algn="ctr"/>
                      <a:r>
                        <a:rPr lang="en-US" dirty="0" smtClean="0"/>
                        <a:t>body weight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21.5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150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783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eggs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yolk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5.22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22.0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742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3.71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19.0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224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(swim)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2.24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20.5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180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1,000 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eggs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yolk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5.55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21.5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1,100 (swim)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5.50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21.3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1,000 (swim)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5.00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22.7</a:t>
                      </a:r>
                      <a:endParaRPr lang="en-US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250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1,100 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eggs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yolk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4.40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21.3</a:t>
                      </a:r>
                      <a:endParaRPr lang="en-US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225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945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eggs yolk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4.20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21.0</a:t>
                      </a:r>
                      <a:endParaRPr lang="en-US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645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(swim)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3.22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21.6</a:t>
                      </a:r>
                      <a:endParaRPr lang="en-US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210</a:t>
                      </a:r>
                      <a:endParaRPr lang="en-US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690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(swim)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3.28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22.5</a:t>
                      </a:r>
                      <a:endParaRPr lang="en-US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240</a:t>
                      </a:r>
                      <a:endParaRPr lang="en-US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862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(swim)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3.59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22.0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300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1,500 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eggs yolk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5.00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21.7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500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(swim)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2.25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742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3.71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Ave.= 3.78</a:t>
                      </a:r>
                      <a:endParaRPr lang="en-US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502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THE TILAPIAS :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1.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Human  global consume </a:t>
            </a:r>
          </a:p>
          <a:p>
            <a:pPr algn="ctr"/>
            <a:r>
              <a:rPr lang="en-US" sz="2800" dirty="0" smtClean="0">
                <a:solidFill>
                  <a:srgbClr val="0000CC"/>
                </a:solidFill>
              </a:rPr>
              <a:t>2. </a:t>
            </a:r>
            <a:r>
              <a:rPr lang="en-US" sz="2800" dirty="0" err="1" smtClean="0">
                <a:solidFill>
                  <a:srgbClr val="0000CC"/>
                </a:solidFill>
              </a:rPr>
              <a:t>Biofilter</a:t>
            </a:r>
            <a:r>
              <a:rPr lang="en-US" sz="2800" dirty="0" smtClean="0">
                <a:solidFill>
                  <a:srgbClr val="0000CC"/>
                </a:solidFill>
              </a:rPr>
              <a:t> and commercial culture in pond</a:t>
            </a:r>
            <a:endParaRPr lang="en-US" sz="2800" dirty="0" smtClean="0">
              <a:solidFill>
                <a:srgbClr val="0000CC"/>
              </a:solidFill>
            </a:endParaRPr>
          </a:p>
          <a:p>
            <a:pPr algn="ctr" eaLnBrk="1" hangingPunct="1"/>
            <a:r>
              <a:rPr lang="en-US" sz="2800" dirty="0" smtClean="0">
                <a:solidFill>
                  <a:srgbClr val="FF0000"/>
                </a:solidFill>
              </a:rPr>
              <a:t>3.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Potential development in sea water : floating net culture, live </a:t>
            </a:r>
            <a:r>
              <a:rPr lang="en-US" sz="2800" dirty="0" smtClean="0">
                <a:solidFill>
                  <a:srgbClr val="FF0000"/>
                </a:solidFill>
              </a:rPr>
              <a:t>bait  for pole and line fishing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4. High demand of saline offspring/seed for culture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smtClean="0">
                <a:solidFill>
                  <a:srgbClr val="0000CC"/>
                </a:solidFill>
              </a:rPr>
              <a:t>5. </a:t>
            </a:r>
            <a:r>
              <a:rPr lang="en-US" sz="2800" dirty="0" smtClean="0">
                <a:solidFill>
                  <a:srgbClr val="0D2BBF"/>
                </a:solidFill>
              </a:rPr>
              <a:t>Offspring </a:t>
            </a:r>
            <a:r>
              <a:rPr lang="en-US" sz="2800" dirty="0" smtClean="0">
                <a:solidFill>
                  <a:srgbClr val="0D2BBF"/>
                </a:solidFill>
              </a:rPr>
              <a:t>must prepared from saline/salt tilapia breeder in order  to appear  the gen of high salinity tolerant</a:t>
            </a:r>
          </a:p>
          <a:p>
            <a:pPr algn="ctr"/>
            <a:endParaRPr lang="en-US" sz="2800" dirty="0" smtClean="0">
              <a:solidFill>
                <a:srgbClr val="FF0000"/>
              </a:solidFill>
            </a:endParaRPr>
          </a:p>
          <a:p>
            <a:pPr algn="ctr" eaLnBrk="1" hangingPunct="1"/>
            <a:endParaRPr lang="en-US" sz="2800" dirty="0" smtClean="0">
              <a:solidFill>
                <a:srgbClr val="0000CC"/>
              </a:solidFill>
            </a:endParaRPr>
          </a:p>
          <a:p>
            <a:pPr algn="ctr" eaLnBrk="1" hangingPunct="1"/>
            <a:endParaRPr lang="en-US" sz="2400" dirty="0" smtClean="0"/>
          </a:p>
        </p:txBody>
      </p:sp>
      <p:sp>
        <p:nvSpPr>
          <p:cNvPr id="47107" name="Title 2"/>
          <p:cNvSpPr>
            <a:spLocks noGrp="1"/>
          </p:cNvSpPr>
          <p:nvPr>
            <p:ph type="title"/>
          </p:nvPr>
        </p:nvSpPr>
        <p:spPr>
          <a:xfrm>
            <a:off x="2514600" y="228600"/>
            <a:ext cx="4267200" cy="762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INTRODUCTION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52400"/>
            <a:ext cx="198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3810000" y="1143000"/>
            <a:ext cx="1905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Reasons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579438"/>
          </a:xfr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KUNTI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 breeder  (spawned in salinity :</a:t>
            </a:r>
            <a:r>
              <a:rPr lang="en-US" sz="2800" b="1" dirty="0" smtClean="0">
                <a:solidFill>
                  <a:srgbClr val="FF0000"/>
                </a:solidFill>
              </a:rPr>
              <a:t>10-15 </a:t>
            </a:r>
            <a:r>
              <a:rPr lang="en-US" sz="2800" b="1" dirty="0" smtClean="0"/>
              <a:t>g.L−1)  …………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609600"/>
          <a:ext cx="8915402" cy="620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655"/>
                <a:gridCol w="1182655"/>
                <a:gridCol w="1027278"/>
                <a:gridCol w="1499050"/>
                <a:gridCol w="1814639"/>
                <a:gridCol w="22091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Length</a:t>
                      </a:r>
                    </a:p>
                    <a:p>
                      <a:pPr algn="ctr"/>
                      <a:r>
                        <a:rPr lang="en-US" dirty="0" smtClean="0"/>
                        <a:t>(cm)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</a:t>
                      </a:r>
                    </a:p>
                    <a:p>
                      <a:pPr algn="ctr"/>
                      <a:r>
                        <a:rPr lang="en-US" dirty="0" smtClean="0"/>
                        <a:t>(g)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Ʃ Eggs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pcs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Ʃ egg/g</a:t>
                      </a:r>
                      <a:r>
                        <a:rPr lang="en-US" baseline="0" dirty="0" smtClean="0"/>
                        <a:t>  </a:t>
                      </a:r>
                    </a:p>
                    <a:p>
                      <a:pPr algn="ctr"/>
                      <a:r>
                        <a:rPr lang="en-US" baseline="0" dirty="0" smtClean="0"/>
                        <a:t>body 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Ʃ larvae 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pcs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Ʃ larvae/g </a:t>
                      </a:r>
                    </a:p>
                    <a:p>
                      <a:pPr algn="ctr"/>
                      <a:r>
                        <a:rPr lang="en-US" dirty="0" smtClean="0"/>
                        <a:t>body weight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21.0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170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950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(swim)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D2BB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5.58</a:t>
                      </a:r>
                      <a:endParaRPr lang="en-US" sz="1400" b="1" dirty="0">
                        <a:solidFill>
                          <a:srgbClr val="0D2BB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22.5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1,000 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egg yolk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D2BB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5.00</a:t>
                      </a:r>
                      <a:endParaRPr lang="en-US" sz="1400" b="1" dirty="0">
                        <a:solidFill>
                          <a:srgbClr val="0D2BB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1,645 (swim)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8.22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21.0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160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1,050 (swim)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6.56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19.5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140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786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egg yolk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D2BB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5.61</a:t>
                      </a:r>
                      <a:endParaRPr lang="en-US" sz="1400" b="1" dirty="0">
                        <a:solidFill>
                          <a:srgbClr val="0D2BB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18.0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224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egg yolk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D2BB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2.24</a:t>
                      </a:r>
                      <a:endParaRPr lang="en-US" sz="1400" b="1" dirty="0">
                        <a:solidFill>
                          <a:srgbClr val="0D2BB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22.5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1,364 (swim)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D2BB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6.82</a:t>
                      </a:r>
                      <a:endParaRPr lang="en-US" sz="1400" b="1" dirty="0">
                        <a:solidFill>
                          <a:srgbClr val="0D2BB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140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950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(swim)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D2BB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6.77</a:t>
                      </a:r>
                      <a:endParaRPr lang="en-US" sz="1400" b="1" dirty="0">
                        <a:solidFill>
                          <a:srgbClr val="0D2BB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20.5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150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530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(swim)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3.22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21.0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162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653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eggs yolk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3.28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23.0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235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1,030 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eggs yolk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3.59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19.5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138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378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eggs yolk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5.00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22.0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188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1,100 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eggs yolk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2.25</a:t>
                      </a:r>
                      <a:endParaRPr lang="en-US" sz="1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17.8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227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(swim)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D2BB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2.87</a:t>
                      </a:r>
                      <a:endParaRPr lang="en-US" sz="1400" b="1" dirty="0">
                        <a:solidFill>
                          <a:srgbClr val="0D2BB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2,262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=11,887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Ave.=</a:t>
                      </a:r>
                      <a:r>
                        <a:rPr lang="en-US" b="1" dirty="0" smtClean="0">
                          <a:solidFill>
                            <a:srgbClr val="0D2BBF"/>
                          </a:solidFill>
                          <a:latin typeface="Calibri" pitchFamily="34" charset="0"/>
                          <a:cs typeface="Calibri" pitchFamily="34" charset="0"/>
                        </a:rPr>
                        <a:t>4.28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(2.24-8.22)</a:t>
                      </a:r>
                      <a:endParaRPr lang="en-US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371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>Performance reproduction of </a:t>
            </a:r>
            <a:r>
              <a:rPr lang="en-US" sz="3200" b="1" i="1" dirty="0" smtClean="0">
                <a:solidFill>
                  <a:srgbClr val="FF0000"/>
                </a:solidFill>
              </a:rPr>
              <a:t>SRIKANDI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 breeder stressed in high salinity, spawned  in salinity : </a:t>
            </a:r>
            <a:br>
              <a:rPr lang="en-US" sz="3200" b="1" dirty="0" smtClean="0"/>
            </a:br>
            <a:r>
              <a:rPr lang="en-US" sz="3200" b="1" dirty="0" smtClean="0"/>
              <a:t>10-15 g.L−1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153403" cy="5127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066800"/>
                <a:gridCol w="1066800"/>
                <a:gridCol w="1600200"/>
                <a:gridCol w="1600200"/>
                <a:gridCol w="1828803"/>
              </a:tblGrid>
              <a:tr h="9293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Length</a:t>
                      </a:r>
                    </a:p>
                    <a:p>
                      <a:pPr algn="ctr"/>
                      <a:r>
                        <a:rPr lang="en-US" dirty="0" smtClean="0"/>
                        <a:t>(cm)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</a:t>
                      </a:r>
                    </a:p>
                    <a:p>
                      <a:pPr algn="ctr"/>
                      <a:r>
                        <a:rPr lang="en-US" dirty="0" smtClean="0"/>
                        <a:t>(g)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Ʃ Eggs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pcs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Ʃ Egg/g</a:t>
                      </a:r>
                      <a:r>
                        <a:rPr lang="en-US" baseline="0" dirty="0" smtClean="0"/>
                        <a:t>  </a:t>
                      </a:r>
                    </a:p>
                    <a:p>
                      <a:pPr algn="ctr"/>
                      <a:r>
                        <a:rPr lang="en-US" baseline="0" dirty="0" smtClean="0"/>
                        <a:t>body 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Ʃ  Larvae 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pcs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Ʃ Larvae/g </a:t>
                      </a:r>
                    </a:p>
                    <a:p>
                      <a:pPr algn="ctr"/>
                      <a:r>
                        <a:rPr lang="en-US" dirty="0" smtClean="0"/>
                        <a:t>body weight</a:t>
                      </a:r>
                      <a:endParaRPr lang="en-US" dirty="0"/>
                    </a:p>
                  </a:txBody>
                  <a:tcPr/>
                </a:tc>
              </a:tr>
              <a:tr h="376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21.5</a:t>
                      </a:r>
                      <a:endParaRPr lang="en-U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777 </a:t>
                      </a: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(swim)</a:t>
                      </a:r>
                      <a:endParaRPr lang="en-U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2.59</a:t>
                      </a:r>
                      <a:endParaRPr lang="en-U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22.0</a:t>
                      </a:r>
                      <a:endParaRPr lang="en-U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280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727 </a:t>
                      </a: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egg yolk</a:t>
                      </a: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2.60</a:t>
                      </a:r>
                      <a:endParaRPr lang="en-U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91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22.5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325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1,075 (swim)</a:t>
                      </a:r>
                      <a:endParaRPr lang="en-U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3.30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</a:tr>
              <a:tr h="37691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21.8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310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812 </a:t>
                      </a: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(swim)</a:t>
                      </a:r>
                      <a:endParaRPr lang="en-U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2.63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</a:tr>
              <a:tr h="37691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22.5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300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-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538 (swim)</a:t>
                      </a:r>
                      <a:endParaRPr lang="en-U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1.79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</a:tr>
              <a:tr h="37691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26.0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400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-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540 (</a:t>
                      </a: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swim)</a:t>
                      </a:r>
                      <a:endParaRPr lang="en-U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1.36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6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23.0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-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1,632 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egg yolk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D2BBF"/>
                          </a:solidFill>
                          <a:latin typeface="Calibri"/>
                          <a:ea typeface="Calibri"/>
                          <a:cs typeface="Times New Roman"/>
                        </a:rPr>
                        <a:t>7.41</a:t>
                      </a:r>
                      <a:endParaRPr lang="en-US" sz="1400" b="1" dirty="0">
                        <a:solidFill>
                          <a:srgbClr val="0D2BB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21.0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1,031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6.87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376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24.0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-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605 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(swim)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2.42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73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D2BBF"/>
                          </a:solidFill>
                        </a:rPr>
                        <a:t>2,535</a:t>
                      </a:r>
                      <a:endParaRPr lang="en-US" b="1" dirty="0">
                        <a:solidFill>
                          <a:srgbClr val="0D2BB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6.78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6,706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Ave.= </a:t>
                      </a:r>
                      <a:r>
                        <a:rPr lang="en-US" sz="2000" b="1" dirty="0" smtClean="0">
                          <a:solidFill>
                            <a:srgbClr val="0D2BBF"/>
                          </a:solidFill>
                        </a:rPr>
                        <a:t>3.03</a:t>
                      </a:r>
                      <a:endParaRPr lang="en-US" sz="2000" b="1" dirty="0">
                        <a:solidFill>
                          <a:srgbClr val="0D2BBF"/>
                        </a:solidFill>
                      </a:endParaRPr>
                    </a:p>
                  </a:txBody>
                  <a:tcPr/>
                </a:tc>
              </a:tr>
              <a:tr h="4027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D2BB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(1.36-7.41)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3581400" cy="8080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CONCLUSION 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200" dirty="0" smtClean="0"/>
              <a:t>To produce the </a:t>
            </a:r>
            <a:r>
              <a:rPr lang="en-US" sz="2200" dirty="0" err="1" smtClean="0"/>
              <a:t>broodstock</a:t>
            </a:r>
            <a:r>
              <a:rPr lang="en-US" sz="2200" dirty="0" smtClean="0"/>
              <a:t> of saline tilapia could be stressed to the seed (3-5 cm) in high salinity (35 </a:t>
            </a:r>
            <a:r>
              <a:rPr lang="en-US" sz="2400" dirty="0" smtClean="0"/>
              <a:t>g.L−1</a:t>
            </a:r>
            <a:r>
              <a:rPr lang="en-US" sz="2200" dirty="0" smtClean="0"/>
              <a:t>) and always in the sea water media during reared (salinity 30 g.L−1 or more)</a:t>
            </a:r>
          </a:p>
          <a:p>
            <a:r>
              <a:rPr lang="en-US" sz="2200" dirty="0" smtClean="0"/>
              <a:t>Saline tilapia of </a:t>
            </a:r>
            <a:r>
              <a:rPr lang="en-US" sz="2200" dirty="0" err="1" smtClean="0"/>
              <a:t>Gesit</a:t>
            </a:r>
            <a:r>
              <a:rPr lang="en-US" sz="2200" dirty="0" smtClean="0"/>
              <a:t>/Sultana strain (black tilapia) performed fast growth,  short  the time of culture and more high of ADG, FCR and  survival rate than </a:t>
            </a:r>
            <a:r>
              <a:rPr lang="en-US" sz="2200" dirty="0" err="1" smtClean="0"/>
              <a:t>Larasati</a:t>
            </a:r>
            <a:r>
              <a:rPr lang="en-US" sz="2200" dirty="0" smtClean="0"/>
              <a:t> strain (red tilapia)</a:t>
            </a:r>
          </a:p>
          <a:p>
            <a:r>
              <a:rPr lang="en-US" sz="2200" dirty="0" smtClean="0"/>
              <a:t>In this trial females of saline tilapia of </a:t>
            </a:r>
            <a:r>
              <a:rPr lang="en-US" sz="2200" dirty="0" err="1" smtClean="0"/>
              <a:t>Gesit</a:t>
            </a:r>
            <a:r>
              <a:rPr lang="en-US" sz="2200" dirty="0" smtClean="0"/>
              <a:t>/Sultana breeder was spawned in </a:t>
            </a:r>
            <a:r>
              <a:rPr lang="en-US" sz="2200" dirty="0" smtClean="0">
                <a:solidFill>
                  <a:schemeClr val="tx1"/>
                </a:solidFill>
              </a:rPr>
              <a:t>salinity of 10-15 </a:t>
            </a:r>
            <a:r>
              <a:rPr lang="en-US" sz="2400" dirty="0" smtClean="0"/>
              <a:t>g.L−1</a:t>
            </a:r>
            <a:r>
              <a:rPr lang="en-US" sz="2200" dirty="0" smtClean="0">
                <a:solidFill>
                  <a:schemeClr val="tx1"/>
                </a:solidFill>
              </a:rPr>
              <a:t> performed better larvae produces (4.47 </a:t>
            </a:r>
            <a:r>
              <a:rPr lang="en-US" sz="2200" dirty="0" err="1" smtClean="0">
                <a:solidFill>
                  <a:schemeClr val="tx1"/>
                </a:solidFill>
              </a:rPr>
              <a:t>pcs</a:t>
            </a:r>
            <a:r>
              <a:rPr lang="en-US" sz="2200" dirty="0" smtClean="0">
                <a:solidFill>
                  <a:schemeClr val="tx1"/>
                </a:solidFill>
              </a:rPr>
              <a:t>/g body weight) than </a:t>
            </a:r>
            <a:r>
              <a:rPr lang="en-US" sz="2200" dirty="0" err="1" smtClean="0">
                <a:solidFill>
                  <a:schemeClr val="tx1"/>
                </a:solidFill>
              </a:rPr>
              <a:t>Kunti</a:t>
            </a:r>
            <a:r>
              <a:rPr lang="en-US" sz="2200" dirty="0" smtClean="0">
                <a:solidFill>
                  <a:schemeClr val="tx1"/>
                </a:solidFill>
              </a:rPr>
              <a:t> (4.28 </a:t>
            </a:r>
            <a:r>
              <a:rPr lang="en-US" sz="2200" dirty="0" err="1" smtClean="0">
                <a:solidFill>
                  <a:schemeClr val="tx1"/>
                </a:solidFill>
              </a:rPr>
              <a:t>pcs</a:t>
            </a:r>
            <a:r>
              <a:rPr lang="en-US" sz="2200" dirty="0" smtClean="0">
                <a:solidFill>
                  <a:schemeClr val="tx1"/>
                </a:solidFill>
              </a:rPr>
              <a:t>) and </a:t>
            </a:r>
            <a:r>
              <a:rPr lang="en-US" sz="2200" dirty="0" err="1" smtClean="0">
                <a:solidFill>
                  <a:schemeClr val="tx1"/>
                </a:solidFill>
              </a:rPr>
              <a:t>Srikandi</a:t>
            </a:r>
            <a:r>
              <a:rPr lang="en-US" sz="2200" dirty="0" smtClean="0">
                <a:solidFill>
                  <a:schemeClr val="tx1"/>
                </a:solidFill>
              </a:rPr>
              <a:t> (3.03 </a:t>
            </a:r>
            <a:r>
              <a:rPr lang="en-US" sz="2200" dirty="0" err="1" smtClean="0">
                <a:solidFill>
                  <a:schemeClr val="tx1"/>
                </a:solidFill>
              </a:rPr>
              <a:t>pcs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Comparative spawned of saline tilapia of </a:t>
            </a:r>
            <a:r>
              <a:rPr lang="en-US" sz="2200" dirty="0" err="1" smtClean="0">
                <a:solidFill>
                  <a:schemeClr val="tx1"/>
                </a:solidFill>
              </a:rPr>
              <a:t>Gesit</a:t>
            </a:r>
            <a:r>
              <a:rPr lang="en-US" sz="2200" dirty="0" smtClean="0">
                <a:solidFill>
                  <a:schemeClr val="tx1"/>
                </a:solidFill>
              </a:rPr>
              <a:t>/Sultana breeder in  water salinity of 10-15 </a:t>
            </a:r>
            <a:r>
              <a:rPr lang="en-US" sz="2400" dirty="0" smtClean="0"/>
              <a:t>g.L−1</a:t>
            </a:r>
            <a:r>
              <a:rPr lang="en-US" sz="2200" dirty="0" smtClean="0">
                <a:solidFill>
                  <a:schemeClr val="tx1"/>
                </a:solidFill>
              </a:rPr>
              <a:t> performed larvae produces  4.47 </a:t>
            </a:r>
            <a:r>
              <a:rPr lang="en-US" sz="2200" dirty="0" err="1" smtClean="0">
                <a:solidFill>
                  <a:schemeClr val="tx1"/>
                </a:solidFill>
              </a:rPr>
              <a:t>pcs</a:t>
            </a:r>
            <a:r>
              <a:rPr lang="en-US" sz="2200" dirty="0" smtClean="0">
                <a:solidFill>
                  <a:schemeClr val="tx1"/>
                </a:solidFill>
              </a:rPr>
              <a:t>/g body </a:t>
            </a:r>
            <a:r>
              <a:rPr lang="en-US" sz="2200" dirty="0" smtClean="0"/>
              <a:t>weight is more better than in freshwater (3.60 </a:t>
            </a:r>
            <a:r>
              <a:rPr lang="en-US" sz="2200" dirty="0" err="1" smtClean="0"/>
              <a:t>pcs</a:t>
            </a:r>
            <a:r>
              <a:rPr lang="en-US" sz="2200" dirty="0" smtClean="0"/>
              <a:t>/g body weight)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143000"/>
          </a:xfrm>
        </p:spPr>
        <p:txBody>
          <a:bodyPr/>
          <a:lstStyle/>
          <a:p>
            <a:r>
              <a:rPr lang="en-US" b="1" dirty="0" smtClean="0"/>
              <a:t>                      THANK  YOU</a:t>
            </a:r>
            <a:endParaRPr lang="en-US" b="1" dirty="0"/>
          </a:p>
        </p:txBody>
      </p:sp>
      <p:pic>
        <p:nvPicPr>
          <p:cNvPr id="4" name="Content Placeholder 3" descr="G:\Foto Nila (Rizal)\Nila Salin 26-1-2014\DSC_002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858193"/>
            <a:ext cx="3113116" cy="209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 descr="nila gesit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3124200" cy="235346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1" y="4495800"/>
            <a:ext cx="320039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  <a:solidFill>
            <a:schemeClr val="bg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1.</a:t>
            </a:r>
            <a:r>
              <a:rPr lang="en-US" sz="2800" dirty="0" smtClean="0">
                <a:solidFill>
                  <a:srgbClr val="0000CC"/>
                </a:solidFill>
              </a:rPr>
              <a:t> The </a:t>
            </a:r>
            <a:r>
              <a:rPr lang="en-US" sz="2800" dirty="0" smtClean="0">
                <a:solidFill>
                  <a:srgbClr val="0000CC"/>
                </a:solidFill>
              </a:rPr>
              <a:t>consumers of tilapias have been globally </a:t>
            </a:r>
            <a:br>
              <a:rPr lang="en-US" sz="2800" dirty="0" smtClean="0">
                <a:solidFill>
                  <a:srgbClr val="0000CC"/>
                </a:solidFill>
              </a:rPr>
            </a:br>
            <a:r>
              <a:rPr lang="en-US" sz="2800" dirty="0" smtClean="0">
                <a:solidFill>
                  <a:srgbClr val="0000CC"/>
                </a:solidFill>
              </a:rPr>
              <a:t>(as : meat fillet : nice taste/delicious/</a:t>
            </a:r>
            <a:r>
              <a:rPr lang="en-US" sz="2800" dirty="0" err="1" smtClean="0">
                <a:solidFill>
                  <a:srgbClr val="0000CC"/>
                </a:solidFill>
              </a:rPr>
              <a:t>unsoft</a:t>
            </a:r>
            <a:r>
              <a:rPr lang="en-US" sz="2800" dirty="0" smtClean="0">
                <a:solidFill>
                  <a:srgbClr val="0000CC"/>
                </a:solidFill>
              </a:rPr>
              <a:t>, souvenir of it leather etc.)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971800"/>
            <a:ext cx="3352800" cy="2362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600200"/>
            <a:ext cx="3124200" cy="2362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343400"/>
            <a:ext cx="3124200" cy="2286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7" name="Picture 6" descr="gambar induk ikan nila dewas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524000"/>
            <a:ext cx="2557463" cy="17716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8" name="Picture 4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5010150"/>
            <a:ext cx="2743200" cy="1771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3200400" y="2209800"/>
            <a:ext cx="2209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229100" y="2705100"/>
            <a:ext cx="19812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Up-Down Arrow 14"/>
          <p:cNvSpPr/>
          <p:nvPr/>
        </p:nvSpPr>
        <p:spPr>
          <a:xfrm>
            <a:off x="533400" y="3505200"/>
            <a:ext cx="381000" cy="1295400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990600" y="38862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43000" y="4191000"/>
            <a:ext cx="762000" cy="304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Fillet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3505200" y="6172200"/>
            <a:ext cx="16764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slipper, wallet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3352800" y="1676400"/>
            <a:ext cx="17526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shoes, belt</a:t>
            </a:r>
            <a:endParaRPr lang="en-US" b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352800" y="6019800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4305300" y="4610100"/>
            <a:ext cx="18288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14488" cy="1371600"/>
          </a:xfr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b="1" dirty="0" smtClean="0">
                <a:solidFill>
                  <a:srgbClr val="FF0000"/>
                </a:solidFill>
              </a:rPr>
              <a:t>2.</a:t>
            </a:r>
            <a:r>
              <a:rPr lang="en-US" sz="3600" b="1" dirty="0" smtClean="0"/>
              <a:t>  </a:t>
            </a:r>
            <a:r>
              <a:rPr lang="en-US" sz="2400" dirty="0" smtClean="0"/>
              <a:t>Contributes</a:t>
            </a:r>
            <a:r>
              <a:rPr lang="en-US" sz="2400" dirty="0" smtClean="0"/>
              <a:t> </a:t>
            </a:r>
            <a:r>
              <a:rPr lang="en-US" sz="2400" dirty="0" smtClean="0"/>
              <a:t>as </a:t>
            </a:r>
            <a:r>
              <a:rPr lang="en-US" sz="2400" dirty="0" err="1" smtClean="0">
                <a:solidFill>
                  <a:srgbClr val="FF0000"/>
                </a:solidFill>
              </a:rPr>
              <a:t>biofilter</a:t>
            </a:r>
            <a:r>
              <a:rPr lang="en-US" sz="2400" dirty="0" smtClean="0"/>
              <a:t> in </a:t>
            </a:r>
            <a:r>
              <a:rPr lang="en-US" sz="2400" dirty="0" smtClean="0"/>
              <a:t>shrimp </a:t>
            </a:r>
            <a:r>
              <a:rPr lang="en-US" sz="2400" dirty="0" smtClean="0"/>
              <a:t>culture  </a:t>
            </a:r>
            <a:r>
              <a:rPr lang="en-US" sz="2400" dirty="0" smtClean="0">
                <a:solidFill>
                  <a:srgbClr val="FF0000"/>
                </a:solidFill>
              </a:rPr>
              <a:t>to minimize the disease problems</a:t>
            </a:r>
            <a:r>
              <a:rPr lang="en-US" sz="2400" dirty="0" smtClean="0"/>
              <a:t>, but today </a:t>
            </a:r>
            <a:r>
              <a:rPr lang="en-US" sz="2400" dirty="0" smtClean="0"/>
              <a:t> become </a:t>
            </a:r>
            <a:r>
              <a:rPr lang="en-US" sz="2400" dirty="0" smtClean="0">
                <a:solidFill>
                  <a:srgbClr val="0D2BBF"/>
                </a:solidFill>
              </a:rPr>
              <a:t>main </a:t>
            </a:r>
            <a:r>
              <a:rPr lang="en-US" sz="2400" dirty="0" smtClean="0">
                <a:solidFill>
                  <a:srgbClr val="0D2BBF"/>
                </a:solidFill>
              </a:rPr>
              <a:t>species </a:t>
            </a:r>
            <a:r>
              <a:rPr lang="en-US" sz="2400" dirty="0" smtClean="0"/>
              <a:t>for commercial  culture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dirty="0"/>
          </a:p>
        </p:txBody>
      </p:sp>
      <p:pic>
        <p:nvPicPr>
          <p:cNvPr id="1026" name="Picture 2" descr="empang nila pantai ambalat sambo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676400"/>
            <a:ext cx="2667000" cy="2057400"/>
          </a:xfrm>
          <a:prstGeom prst="rect">
            <a:avLst/>
          </a:prstGeom>
          <a:ln w="76200"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5" name="Picture 2" descr="D:\BLUPPB KRWG\Turonggo\Nila BLUPPB KARAWANK BOYUN\Nila 2\P10100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343400"/>
            <a:ext cx="2666999" cy="182880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6" name="Picture 2" descr="budidaya ikan nila di karam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667000" cy="2057400"/>
          </a:xfrm>
          <a:prstGeom prst="rect">
            <a:avLst/>
          </a:prstGeom>
          <a:ln w="76200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7" name="Content Placeholder 3" descr="D:\Wawan 2 (H)\BLUP2B KARAWANG\NILA SALIN\Dokumentasi\FSCN54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4343400"/>
            <a:ext cx="2667000" cy="18288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8" name="Title 1"/>
          <p:cNvSpPr txBox="1">
            <a:spLocks/>
          </p:cNvSpPr>
          <p:nvPr/>
        </p:nvSpPr>
        <p:spPr>
          <a:xfrm>
            <a:off x="304800" y="6248400"/>
            <a:ext cx="4038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44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44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POLYCULTURE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44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44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BRACKISH or SEA WATER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44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POND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44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44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modern)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244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3807023"/>
            <a:ext cx="2971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  </a:t>
            </a:r>
            <a:r>
              <a:rPr lang="en-US" sz="1400" b="1" dirty="0" smtClean="0"/>
              <a:t>TRADITIONAL CULTURE IN CAGE  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191000" y="6248400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D2BBF"/>
                </a:solidFill>
              </a:rPr>
              <a:t>  MONOCULTURE </a:t>
            </a:r>
            <a:r>
              <a:rPr lang="en-US" sz="1400" b="1" dirty="0" smtClean="0">
                <a:solidFill>
                  <a:srgbClr val="0D2BBF"/>
                </a:solidFill>
              </a:rPr>
              <a:t>IN </a:t>
            </a:r>
            <a:r>
              <a:rPr lang="en-US" sz="1400" b="1" dirty="0" smtClean="0">
                <a:solidFill>
                  <a:srgbClr val="0D2BBF"/>
                </a:solidFill>
              </a:rPr>
              <a:t>BRACKISH or SEA WATER POND  </a:t>
            </a:r>
            <a:r>
              <a:rPr lang="en-US" sz="1400" b="1" dirty="0" smtClean="0">
                <a:solidFill>
                  <a:srgbClr val="0D2BBF"/>
                </a:solidFill>
              </a:rPr>
              <a:t>(modern)</a:t>
            </a:r>
            <a:endParaRPr lang="en-US" sz="1400" dirty="0">
              <a:solidFill>
                <a:srgbClr val="0D2BB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9800" y="3807023"/>
            <a:ext cx="266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          </a:t>
            </a:r>
            <a:r>
              <a:rPr lang="en-US" sz="1400" b="1" dirty="0" smtClean="0"/>
              <a:t> </a:t>
            </a:r>
            <a:r>
              <a:rPr lang="en-US" sz="1400" b="1" dirty="0" smtClean="0"/>
              <a:t>COSTAL CULTURE 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52400" y="4572000"/>
            <a:ext cx="990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The same pond with shrimp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7696200" y="4191000"/>
            <a:ext cx="12954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Mono culture, the water ca be continually exchange shrimp pond</a:t>
            </a:r>
            <a:endParaRPr lang="en-US" b="1" dirty="0"/>
          </a:p>
        </p:txBody>
      </p:sp>
      <p:pic>
        <p:nvPicPr>
          <p:cNvPr id="15" name="Picture 7" descr="D:\APBN 2014\ACIAR 2014\Dari Muslem\foto baru\IMG_34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2743200" cy="2133600"/>
          </a:xfrm>
          <a:prstGeom prst="rect">
            <a:avLst/>
          </a:prstGeom>
          <a:ln w="57150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6" name="Rectangle 15"/>
          <p:cNvSpPr/>
          <p:nvPr/>
        </p:nvSpPr>
        <p:spPr>
          <a:xfrm>
            <a:off x="0" y="3810000"/>
            <a:ext cx="2971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  </a:t>
            </a:r>
            <a:r>
              <a:rPr lang="en-US" sz="1400" b="1" dirty="0" smtClean="0"/>
              <a:t>TRADITIONAL CULTURE IN LAND 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410200"/>
          </a:xfr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2244F0"/>
                </a:solidFill>
              </a:rPr>
              <a:t>OBJECTIVE</a:t>
            </a:r>
            <a:r>
              <a:rPr lang="en-US" dirty="0" smtClean="0"/>
              <a:t> :</a:t>
            </a:r>
          </a:p>
          <a:p>
            <a:pPr algn="just">
              <a:buFont typeface="Wingdings 3" pitchFamily="18" charset="2"/>
              <a:buNone/>
            </a:pPr>
            <a:r>
              <a:rPr lang="en-US" dirty="0" smtClean="0"/>
              <a:t>    </a:t>
            </a:r>
            <a:r>
              <a:rPr lang="en-US" b="1" dirty="0" smtClean="0"/>
              <a:t>to produce saline tilapia breeder which have high salinity tolerant (&gt; 30 g.L−1) by  stress high salinity and have good performance during rearing in salt/sea water</a:t>
            </a:r>
          </a:p>
          <a:p>
            <a:pPr algn="ctr">
              <a:buFont typeface="Wingdings 3" pitchFamily="18" charset="2"/>
              <a:buNone/>
            </a:pPr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TARGET 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sz="2600" b="1" dirty="0" smtClean="0"/>
              <a:t>     </a:t>
            </a:r>
            <a:r>
              <a:rPr lang="en-US" b="1" dirty="0" smtClean="0"/>
              <a:t>the breeder : optimum growth and spawn in water salinity of 10-15 g.L−1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76200"/>
            <a:ext cx="6477000" cy="1143000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OBJECTIVE  and  TARGET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648200"/>
          </a:xfr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3800" dirty="0" smtClean="0"/>
              <a:t>- </a:t>
            </a:r>
            <a:r>
              <a:rPr lang="en-US" sz="9800" dirty="0" smtClean="0"/>
              <a:t>freshwater  seed tilapia </a:t>
            </a:r>
            <a:endParaRPr lang="en-US" sz="9800" dirty="0" smtClean="0"/>
          </a:p>
          <a:p>
            <a:pPr>
              <a:buNone/>
            </a:pPr>
            <a:r>
              <a:rPr lang="en-US" sz="9800" dirty="0" smtClean="0"/>
              <a:t> </a:t>
            </a:r>
            <a:r>
              <a:rPr lang="en-US" sz="9800" dirty="0" smtClean="0"/>
              <a:t>- length </a:t>
            </a:r>
            <a:r>
              <a:rPr lang="en-US" sz="9800" dirty="0" smtClean="0"/>
              <a:t>3-5 </a:t>
            </a:r>
            <a:r>
              <a:rPr lang="en-US" sz="9800" dirty="0" smtClean="0"/>
              <a:t>cm/</a:t>
            </a:r>
            <a:r>
              <a:rPr lang="en-US" sz="9800" dirty="0" err="1" smtClean="0"/>
              <a:t>pcs</a:t>
            </a:r>
            <a:endParaRPr lang="en-US" sz="9800" dirty="0" smtClean="0"/>
          </a:p>
          <a:p>
            <a:pPr>
              <a:buFont typeface="Wingdings 3" pitchFamily="18" charset="2"/>
              <a:buNone/>
            </a:pPr>
            <a:r>
              <a:rPr lang="en-US" sz="9800" dirty="0" smtClean="0"/>
              <a:t> - </a:t>
            </a:r>
            <a:r>
              <a:rPr lang="en-US" sz="9800" dirty="0" smtClean="0"/>
              <a:t>local strain of genetic </a:t>
            </a:r>
            <a:r>
              <a:rPr lang="en-US" sz="9800" dirty="0" smtClean="0"/>
              <a:t>improvement </a:t>
            </a:r>
            <a:r>
              <a:rPr lang="en-US" sz="9800" dirty="0" smtClean="0"/>
              <a:t>: </a:t>
            </a:r>
            <a:r>
              <a:rPr lang="en-US" sz="9800" dirty="0" smtClean="0"/>
              <a:t>GESIT/Sultana,  </a:t>
            </a:r>
            <a:r>
              <a:rPr lang="en-US" sz="9800" dirty="0" err="1" smtClean="0"/>
              <a:t>Larasati</a:t>
            </a:r>
            <a:r>
              <a:rPr lang="en-US" sz="9800" dirty="0" smtClean="0"/>
              <a:t>, </a:t>
            </a:r>
            <a:r>
              <a:rPr lang="en-US" sz="9800" dirty="0" err="1" smtClean="0"/>
              <a:t>Kunti</a:t>
            </a:r>
            <a:r>
              <a:rPr lang="en-US" sz="9800" dirty="0" smtClean="0"/>
              <a:t>, </a:t>
            </a:r>
            <a:r>
              <a:rPr lang="en-US" sz="9800" dirty="0" err="1" smtClean="0"/>
              <a:t>Srikandi</a:t>
            </a:r>
            <a:endParaRPr lang="en-US" sz="9800" dirty="0" smtClean="0"/>
          </a:p>
          <a:p>
            <a:pPr>
              <a:buFont typeface="Wingdings 3" pitchFamily="18" charset="2"/>
              <a:buNone/>
            </a:pPr>
            <a:r>
              <a:rPr lang="en-US" sz="9800" dirty="0" smtClean="0"/>
              <a:t> - </a:t>
            </a:r>
            <a:r>
              <a:rPr lang="en-US" sz="9800" dirty="0" smtClean="0"/>
              <a:t>artificial  feed (commercial </a:t>
            </a:r>
            <a:r>
              <a:rPr lang="en-US" sz="9800" dirty="0" smtClean="0"/>
              <a:t>pellet, protein </a:t>
            </a:r>
            <a:r>
              <a:rPr lang="en-US" sz="9800" dirty="0" smtClean="0"/>
              <a:t>content &gt; </a:t>
            </a:r>
            <a:r>
              <a:rPr lang="en-US" sz="9800" dirty="0" smtClean="0"/>
              <a:t>25 </a:t>
            </a:r>
            <a:r>
              <a:rPr lang="en-US" sz="9800" dirty="0" smtClean="0"/>
              <a:t>%)</a:t>
            </a:r>
            <a:endParaRPr lang="en-US" sz="9800" dirty="0" smtClean="0"/>
          </a:p>
          <a:p>
            <a:pPr>
              <a:buFont typeface="Wingdings 3" pitchFamily="18" charset="2"/>
              <a:buNone/>
            </a:pPr>
            <a:r>
              <a:rPr lang="en-US" sz="9800" dirty="0" smtClean="0"/>
              <a:t> - papaya extract (</a:t>
            </a:r>
            <a:r>
              <a:rPr lang="en-US" sz="9800" dirty="0" err="1" smtClean="0"/>
              <a:t>enzym</a:t>
            </a:r>
            <a:r>
              <a:rPr lang="en-US" sz="9800" dirty="0" smtClean="0"/>
              <a:t>)</a:t>
            </a:r>
          </a:p>
          <a:p>
            <a:pPr>
              <a:buFont typeface="Wingdings 3" pitchFamily="18" charset="2"/>
              <a:buNone/>
            </a:pPr>
            <a:r>
              <a:rPr lang="en-US" sz="9800" dirty="0" smtClean="0"/>
              <a:t> - concrete tank </a:t>
            </a:r>
            <a:r>
              <a:rPr lang="en-US" sz="9800" dirty="0" smtClean="0"/>
              <a:t> for rearing </a:t>
            </a:r>
            <a:r>
              <a:rPr lang="en-US" sz="9800" dirty="0" smtClean="0"/>
              <a:t>(water volume :  4 m</a:t>
            </a:r>
            <a:r>
              <a:rPr lang="en-US" sz="9800" baseline="30000" dirty="0" smtClean="0"/>
              <a:t>3</a:t>
            </a:r>
            <a:r>
              <a:rPr lang="en-US" sz="9800" dirty="0" smtClean="0"/>
              <a:t>), </a:t>
            </a:r>
            <a:r>
              <a:rPr lang="en-US" sz="9800" dirty="0" err="1" smtClean="0"/>
              <a:t>fibreglass</a:t>
            </a:r>
            <a:r>
              <a:rPr lang="en-US" sz="9800" dirty="0" smtClean="0"/>
              <a:t>/plastic box </a:t>
            </a:r>
            <a:r>
              <a:rPr lang="en-US" sz="9800" dirty="0" smtClean="0"/>
              <a:t>for  high salinity stress (water </a:t>
            </a:r>
            <a:r>
              <a:rPr lang="en-US" sz="9800" dirty="0" smtClean="0"/>
              <a:t>volume : 100 l)</a:t>
            </a:r>
          </a:p>
          <a:p>
            <a:pPr>
              <a:buFont typeface="Wingdings 3" pitchFamily="18" charset="2"/>
              <a:buNone/>
            </a:pPr>
            <a:r>
              <a:rPr lang="en-US" sz="9800" dirty="0" smtClean="0"/>
              <a:t> - </a:t>
            </a:r>
            <a:r>
              <a:rPr lang="en-US" sz="9800" dirty="0" err="1" smtClean="0"/>
              <a:t>refractosalinometer</a:t>
            </a:r>
            <a:r>
              <a:rPr lang="en-US" sz="9800" dirty="0" smtClean="0"/>
              <a:t>, dissolve oxygen meter</a:t>
            </a:r>
            <a:endParaRPr lang="en-US" sz="9800" dirty="0" smtClean="0"/>
          </a:p>
          <a:p>
            <a:pPr>
              <a:buFont typeface="Wingdings 3" pitchFamily="18" charset="2"/>
              <a:buNone/>
            </a:pPr>
            <a:r>
              <a:rPr lang="en-US" sz="9800" dirty="0" smtClean="0"/>
              <a:t> - timer/watch</a:t>
            </a:r>
          </a:p>
          <a:p>
            <a:pPr>
              <a:buFont typeface="Wingdings 3" pitchFamily="18" charset="2"/>
              <a:buNone/>
            </a:pPr>
            <a:r>
              <a:rPr lang="en-US" sz="9800" dirty="0" smtClean="0"/>
              <a:t> - field equipment</a:t>
            </a:r>
          </a:p>
          <a:p>
            <a:pPr>
              <a:buFont typeface="Wingdings 3" pitchFamily="18" charset="2"/>
              <a:buNone/>
            </a:pPr>
            <a:r>
              <a:rPr lang="en-US" sz="9800" dirty="0" smtClean="0"/>
              <a:t>            </a:t>
            </a:r>
          </a:p>
          <a:p>
            <a:pPr>
              <a:buFont typeface="Wingdings 3" pitchFamily="18" charset="2"/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algn="ctr">
              <a:defRPr/>
            </a:pPr>
            <a:r>
              <a:rPr lang="en-US" b="1" dirty="0" smtClean="0"/>
              <a:t>MATERIALS  &amp; EQUIPMENTS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638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r>
              <a:rPr lang="en-US" sz="2000" dirty="0" smtClean="0"/>
              <a:t>Freshwater offspring of genetic improvement</a:t>
            </a:r>
          </a:p>
          <a:p>
            <a:pPr algn="ctr">
              <a:buNone/>
            </a:pPr>
            <a:r>
              <a:rPr lang="en-US" sz="2000" dirty="0" smtClean="0"/>
              <a:t>                                adaptation (3-7 days)</a:t>
            </a:r>
            <a:endParaRPr lang="en-US" sz="2000" dirty="0" smtClean="0"/>
          </a:p>
          <a:p>
            <a:pPr algn="ctr">
              <a:buFont typeface="Wingdings 3" pitchFamily="18" charset="2"/>
              <a:buNone/>
            </a:pPr>
            <a:r>
              <a:rPr lang="en-US" sz="2000" dirty="0" smtClean="0"/>
              <a:t>Direct stress  to high salinity (35 g.L−1)</a:t>
            </a:r>
          </a:p>
          <a:p>
            <a:pPr algn="ctr">
              <a:buFont typeface="Wingdings 3" pitchFamily="18" charset="2"/>
              <a:buNone/>
            </a:pPr>
            <a:r>
              <a:rPr lang="en-US" sz="2000" dirty="0" smtClean="0"/>
              <a:t>stop</a:t>
            </a:r>
          </a:p>
          <a:p>
            <a:pPr algn="ctr">
              <a:buFont typeface="Wingdings 3" pitchFamily="18" charset="2"/>
              <a:buNone/>
            </a:pPr>
            <a:r>
              <a:rPr lang="en-US" sz="2000" dirty="0" smtClean="0"/>
              <a:t>SR 50% pop. or 2 hours</a:t>
            </a:r>
          </a:p>
          <a:p>
            <a:pPr algn="ctr">
              <a:buFont typeface="Wingdings 3" pitchFamily="18" charset="2"/>
              <a:buNone/>
            </a:pPr>
            <a:r>
              <a:rPr lang="en-US" sz="2000" dirty="0" smtClean="0"/>
              <a:t>                                                                                                        stock density 1 </a:t>
            </a:r>
            <a:r>
              <a:rPr lang="en-US" sz="2000" dirty="0" err="1" smtClean="0"/>
              <a:t>pcs</a:t>
            </a:r>
            <a:r>
              <a:rPr lang="en-US" sz="2000" dirty="0" smtClean="0"/>
              <a:t>/l</a:t>
            </a:r>
            <a:endParaRPr lang="en-US" sz="2000" dirty="0" smtClean="0"/>
          </a:p>
          <a:p>
            <a:pPr algn="ctr">
              <a:buFont typeface="Wingdings 3" pitchFamily="18" charset="2"/>
              <a:buNone/>
            </a:pPr>
            <a:r>
              <a:rPr lang="en-US" sz="2000" dirty="0" smtClean="0"/>
              <a:t> Stock in salinity 20 g.L−1, 24 hours</a:t>
            </a:r>
          </a:p>
          <a:p>
            <a:pPr algn="ctr">
              <a:buFont typeface="Wingdings 3" pitchFamily="18" charset="2"/>
              <a:buNone/>
            </a:pPr>
            <a:endParaRPr lang="en-US" sz="2000" dirty="0" smtClean="0"/>
          </a:p>
          <a:p>
            <a:pPr algn="ctr">
              <a:buFont typeface="Wingdings 3" pitchFamily="18" charset="2"/>
              <a:buNone/>
            </a:pPr>
            <a:r>
              <a:rPr lang="en-US" sz="2000" dirty="0" smtClean="0"/>
              <a:t>Move to salinity &gt; 30 g.L−1</a:t>
            </a:r>
          </a:p>
          <a:p>
            <a:pPr algn="ctr"/>
            <a:endParaRPr lang="en-US" sz="2000" dirty="0" smtClean="0"/>
          </a:p>
          <a:p>
            <a:pPr algn="ctr">
              <a:buFont typeface="Wingdings 3" pitchFamily="18" charset="2"/>
              <a:buNone/>
            </a:pPr>
            <a:r>
              <a:rPr lang="en-US" sz="2000" dirty="0" smtClean="0"/>
              <a:t>Rearing the fingerling &amp; </a:t>
            </a:r>
            <a:r>
              <a:rPr lang="en-US" sz="2000" dirty="0" err="1" smtClean="0"/>
              <a:t>broodstock</a:t>
            </a:r>
            <a:r>
              <a:rPr lang="en-US" sz="2000" dirty="0" smtClean="0"/>
              <a:t> in the sea water </a:t>
            </a:r>
          </a:p>
          <a:p>
            <a:endParaRPr lang="en-US" sz="2000" dirty="0" smtClean="0"/>
          </a:p>
          <a:p>
            <a:pPr algn="ctr">
              <a:buFont typeface="Wingdings 3" pitchFamily="18" charset="2"/>
              <a:buNone/>
            </a:pPr>
            <a:r>
              <a:rPr lang="en-US" sz="2000" dirty="0" smtClean="0"/>
              <a:t>Spawning the breeder (10-20 g.L−1)</a:t>
            </a:r>
          </a:p>
          <a:p>
            <a:pPr algn="ctr"/>
            <a:endParaRPr lang="en-US" sz="2000" dirty="0" smtClean="0"/>
          </a:p>
          <a:p>
            <a:pPr algn="ctr">
              <a:buFont typeface="Wingdings 3" pitchFamily="18" charset="2"/>
              <a:buNone/>
            </a:pPr>
            <a:r>
              <a:rPr lang="en-US" sz="2000" dirty="0" smtClean="0"/>
              <a:t>  Rearing offspring in the sea water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31838"/>
          </a:xfrm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FF"/>
                </a:solidFill>
              </a:rPr>
              <a:t>METHODE  of  SALINITY STRESS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342607" y="1523206"/>
            <a:ext cx="3048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344194" y="37330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344194" y="44950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4344194" y="5180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695700" y="20955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5067300" y="21717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342607" y="5942806"/>
            <a:ext cx="3048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810000" y="28194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4876800" y="28194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6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6629400" y="21336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Rearing in the tank , volume : 4 m3 </a:t>
            </a:r>
          </a:p>
          <a:p>
            <a:r>
              <a:rPr lang="en-US" dirty="0" smtClean="0"/>
              <a:t>Modular system, stocking density 250 – 300 </a:t>
            </a:r>
            <a:r>
              <a:rPr lang="en-US" dirty="0" err="1" smtClean="0"/>
              <a:t>pcs</a:t>
            </a:r>
            <a:r>
              <a:rPr lang="en-US" dirty="0" smtClean="0"/>
              <a:t> (weight 20 g/</a:t>
            </a:r>
            <a:r>
              <a:rPr lang="en-US" dirty="0" err="1" smtClean="0"/>
              <a:t>pcs</a:t>
            </a:r>
            <a:r>
              <a:rPr lang="en-US" dirty="0" smtClean="0"/>
              <a:t>);  200 – 250 </a:t>
            </a:r>
            <a:r>
              <a:rPr lang="en-US" dirty="0" err="1" smtClean="0"/>
              <a:t>pcs</a:t>
            </a:r>
            <a:r>
              <a:rPr lang="en-US" dirty="0" smtClean="0"/>
              <a:t> (weight 50 g/</a:t>
            </a:r>
            <a:r>
              <a:rPr lang="en-US" dirty="0" err="1" smtClean="0"/>
              <a:t>pcs</a:t>
            </a:r>
            <a:r>
              <a:rPr lang="en-US" dirty="0" smtClean="0"/>
              <a:t>); 150 – 200 </a:t>
            </a:r>
            <a:r>
              <a:rPr lang="en-US" dirty="0" err="1" smtClean="0"/>
              <a:t>pcs</a:t>
            </a:r>
            <a:r>
              <a:rPr lang="en-US" dirty="0" smtClean="0"/>
              <a:t> (weight 100 g/</a:t>
            </a:r>
            <a:r>
              <a:rPr lang="en-US" dirty="0" err="1" smtClean="0"/>
              <a:t>pcs</a:t>
            </a:r>
            <a:r>
              <a:rPr lang="en-US" dirty="0" smtClean="0"/>
              <a:t>); 100 – 150 </a:t>
            </a:r>
            <a:r>
              <a:rPr lang="en-US" dirty="0" err="1" smtClean="0"/>
              <a:t>pcs</a:t>
            </a:r>
            <a:r>
              <a:rPr lang="en-US" dirty="0" smtClean="0"/>
              <a:t> (weight 200 g/</a:t>
            </a:r>
            <a:r>
              <a:rPr lang="en-US" dirty="0" err="1" smtClean="0"/>
              <a:t>pcs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Commercial artificial feed (pellet, protein 25 %, 10-3 % biomass, freq. 3 times/day)</a:t>
            </a:r>
          </a:p>
          <a:p>
            <a:r>
              <a:rPr lang="en-US" dirty="0" smtClean="0"/>
              <a:t>Food enrichment  by papaya extract : 50 ml/kg of feed, daily</a:t>
            </a:r>
          </a:p>
          <a:p>
            <a:r>
              <a:rPr lang="en-US" dirty="0" smtClean="0"/>
              <a:t>Siphoning </a:t>
            </a:r>
            <a:r>
              <a:rPr lang="en-US" dirty="0" smtClean="0"/>
              <a:t>debris (feces, </a:t>
            </a:r>
            <a:r>
              <a:rPr lang="en-US" dirty="0" err="1" smtClean="0"/>
              <a:t>uneating</a:t>
            </a:r>
            <a:r>
              <a:rPr lang="en-US" dirty="0" smtClean="0"/>
              <a:t> food etc.)</a:t>
            </a:r>
            <a:endParaRPr lang="en-US" dirty="0" smtClean="0"/>
          </a:p>
          <a:p>
            <a:r>
              <a:rPr lang="en-US" dirty="0" smtClean="0"/>
              <a:t>Water salinity rearing : 30 g.L−1 (sea water)</a:t>
            </a:r>
          </a:p>
          <a:p>
            <a:r>
              <a:rPr lang="en-US" dirty="0" smtClean="0"/>
              <a:t>Water exchange &gt; 50 %/day and circulated all day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762000"/>
          </a:xfr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00FF"/>
                </a:solidFill>
              </a:rPr>
              <a:t>Methods </a:t>
            </a:r>
            <a:r>
              <a:rPr lang="en-US" b="1" dirty="0" smtClean="0">
                <a:solidFill>
                  <a:srgbClr val="0000FF"/>
                </a:solidFill>
              </a:rPr>
              <a:t>of REARING </a:t>
            </a:r>
            <a:r>
              <a:rPr lang="en-US" b="1" dirty="0" smtClean="0">
                <a:solidFill>
                  <a:srgbClr val="0000FF"/>
                </a:solidFill>
              </a:rPr>
              <a:t>THE BREEDER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5334000" cy="762000"/>
          </a:xfr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SPAWNING SYSTEM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56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Tank preparation  and water spawning (salinity 10-15 g.L−1)</a:t>
            </a:r>
          </a:p>
          <a:p>
            <a:r>
              <a:rPr lang="en-US" dirty="0" smtClean="0"/>
              <a:t>Selection : sex (male-female), body  weight each strains (GESIT/Sultana, </a:t>
            </a:r>
            <a:r>
              <a:rPr lang="en-US" dirty="0" err="1" smtClean="0"/>
              <a:t>Srikandi</a:t>
            </a:r>
            <a:r>
              <a:rPr lang="en-US" dirty="0" smtClean="0"/>
              <a:t>, </a:t>
            </a:r>
            <a:r>
              <a:rPr lang="en-US" dirty="0" err="1" smtClean="0"/>
              <a:t>Kunti</a:t>
            </a:r>
            <a:r>
              <a:rPr lang="en-US" dirty="0" smtClean="0"/>
              <a:t>, </a:t>
            </a:r>
            <a:r>
              <a:rPr lang="en-US" dirty="0" err="1" smtClean="0"/>
              <a:t>Larasati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Sex ratio  1 : 3 (male-female), stocking density  1  kg/m3 water</a:t>
            </a:r>
          </a:p>
          <a:p>
            <a:r>
              <a:rPr lang="en-US" dirty="0" smtClean="0"/>
              <a:t>Water exchange 50 % volume ,  a weekly</a:t>
            </a:r>
          </a:p>
          <a:p>
            <a:r>
              <a:rPr lang="en-US" dirty="0" smtClean="0"/>
              <a:t>Feeding :  1-2 % biomass/day, protein &gt; 25 %, frequency 3 times a day</a:t>
            </a:r>
          </a:p>
          <a:p>
            <a:r>
              <a:rPr lang="en-US" dirty="0" smtClean="0"/>
              <a:t>Physically water quality  control (temperature, dissolve oxygen) 2  times a week</a:t>
            </a:r>
          </a:p>
          <a:p>
            <a:r>
              <a:rPr lang="en-US" dirty="0" smtClean="0"/>
              <a:t>Eggs harvested last 30 days rearing or the larvae appear swim on water surface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619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3295</TotalTime>
  <Words>2116</Words>
  <Application>Microsoft Office PowerPoint</Application>
  <PresentationFormat>On-screen Show (4:3)</PresentationFormat>
  <Paragraphs>806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Saline Tilapia (Oreochromis sp) Broodstock Production :  Growth and Reproductive Performance  as effort the seed supply for culture</vt:lpstr>
      <vt:lpstr>INTRODUCTION</vt:lpstr>
      <vt:lpstr>1. The consumers of tilapias have been globally  (as : meat fillet : nice taste/delicious/unsoft, souvenir of it leather etc.)</vt:lpstr>
      <vt:lpstr>  2.  Contributes as biofilter in shrimp culture  to minimize the disease problems, but today  become main species for commercial  culture  </vt:lpstr>
      <vt:lpstr>OBJECTIVE  and  TARGET</vt:lpstr>
      <vt:lpstr>MATERIALS  &amp; EQUIPMENTS</vt:lpstr>
      <vt:lpstr>METHODE  of  SALINITY STRESS   </vt:lpstr>
      <vt:lpstr>Methods of REARING THE BREEDER</vt:lpstr>
      <vt:lpstr>SPAWNING SYSTEM </vt:lpstr>
      <vt:lpstr>Concrete tanks  : facility for saline tilapias rearing (since fingerling to broodstock spawn) </vt:lpstr>
      <vt:lpstr>Result  stressing in high salinity (35 g.L−1)</vt:lpstr>
      <vt:lpstr>Role  defense  of  fry to stress  treatment of high salinity (35 g.L−1)</vt:lpstr>
      <vt:lpstr>Growth Performance  of Gesit/Sultana strain  (each 30 days)</vt:lpstr>
      <vt:lpstr>Growth Performance  of  Larasati strain   (each 30 days)</vt:lpstr>
      <vt:lpstr>REPRODUCTIVE PERFORMANCE Eggs or larvae harvesting</vt:lpstr>
      <vt:lpstr>GESIT/Sultana  breeder : stressed high salinity, spawned  in brackishwater  (salinity 10-15 g.L−1)</vt:lpstr>
      <vt:lpstr>GESIT/Sultana  breeder : stressed high salinity, spawned  in freshwater  (0 g.L−1)………..</vt:lpstr>
      <vt:lpstr>GESIT/Sultana  breeder  : stressed high salinity, spawned  in freshwater  (0 g.L−1)……….. Continued…</vt:lpstr>
      <vt:lpstr>Performance reproduction of KUNTI  breeder  stressed  in high salinity, spawned  in salinity 10-15 g.L−1</vt:lpstr>
      <vt:lpstr>KUNTI  breeder  (spawned in salinity :10-15 g.L−1)  …………</vt:lpstr>
      <vt:lpstr>Performance reproduction of SRIKANDI  breeder stressed in high salinity, spawned  in salinity :  10-15 g.L−1</vt:lpstr>
      <vt:lpstr>CONCLUSION </vt:lpstr>
      <vt:lpstr>                      THANK 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 APA-2016</dc:title>
  <dc:creator>Toshiba</dc:creator>
  <cp:lastModifiedBy>Toshiba</cp:lastModifiedBy>
  <cp:revision>333</cp:revision>
  <dcterms:created xsi:type="dcterms:W3CDTF">2016-03-01T15:43:46Z</dcterms:created>
  <dcterms:modified xsi:type="dcterms:W3CDTF">2016-04-27T01:49:51Z</dcterms:modified>
</cp:coreProperties>
</file>